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72" r:id="rId5"/>
    <p:sldId id="350" r:id="rId6"/>
    <p:sldId id="276" r:id="rId7"/>
    <p:sldId id="353" r:id="rId8"/>
    <p:sldId id="269" r:id="rId9"/>
    <p:sldId id="355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152"/>
    <a:srgbClr val="9CC1A0"/>
    <a:srgbClr val="D7C4B7"/>
    <a:srgbClr val="354D52"/>
    <a:srgbClr val="305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730902-5415-497B-ABDC-BE283A18F77F}" v="316" dt="2022-06-10T13:25:42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7" autoAdjust="0"/>
    <p:restoredTop sz="86385" autoAdjust="0"/>
  </p:normalViewPr>
  <p:slideViewPr>
    <p:cSldViewPr snapToGrid="0" snapToObjects="1">
      <p:cViewPr varScale="1">
        <p:scale>
          <a:sx n="94" d="100"/>
          <a:sy n="94" d="100"/>
        </p:scale>
        <p:origin x="96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 Geneidy, Sami" userId="63b2c36f-0894-4baa-93a5-f7beaefe60fd" providerId="ADAL" clId="{49730902-5415-497B-ABDC-BE283A18F77F}"/>
    <pc:docChg chg="delSld modSld">
      <pc:chgData name="El Geneidy, Sami" userId="63b2c36f-0894-4baa-93a5-f7beaefe60fd" providerId="ADAL" clId="{49730902-5415-497B-ABDC-BE283A18F77F}" dt="2022-06-10T13:25:42.740" v="381" actId="20577"/>
      <pc:docMkLst>
        <pc:docMk/>
      </pc:docMkLst>
      <pc:sldChg chg="del">
        <pc:chgData name="El Geneidy, Sami" userId="63b2c36f-0894-4baa-93a5-f7beaefe60fd" providerId="ADAL" clId="{49730902-5415-497B-ABDC-BE283A18F77F}" dt="2022-06-10T13:05:16.676" v="0" actId="47"/>
        <pc:sldMkLst>
          <pc:docMk/>
          <pc:sldMk cId="643878006" sldId="257"/>
        </pc:sldMkLst>
      </pc:sldChg>
      <pc:sldChg chg="del">
        <pc:chgData name="El Geneidy, Sami" userId="63b2c36f-0894-4baa-93a5-f7beaefe60fd" providerId="ADAL" clId="{49730902-5415-497B-ABDC-BE283A18F77F}" dt="2022-06-10T13:06:02.630" v="8" actId="47"/>
        <pc:sldMkLst>
          <pc:docMk/>
          <pc:sldMk cId="1016105789" sldId="264"/>
        </pc:sldMkLst>
      </pc:sldChg>
      <pc:sldChg chg="del">
        <pc:chgData name="El Geneidy, Sami" userId="63b2c36f-0894-4baa-93a5-f7beaefe60fd" providerId="ADAL" clId="{49730902-5415-497B-ABDC-BE283A18F77F}" dt="2022-06-10T13:06:02.630" v="8" actId="47"/>
        <pc:sldMkLst>
          <pc:docMk/>
          <pc:sldMk cId="3407364949" sldId="265"/>
        </pc:sldMkLst>
      </pc:sldChg>
      <pc:sldChg chg="del">
        <pc:chgData name="El Geneidy, Sami" userId="63b2c36f-0894-4baa-93a5-f7beaefe60fd" providerId="ADAL" clId="{49730902-5415-497B-ABDC-BE283A18F77F}" dt="2022-06-10T13:06:02.630" v="8" actId="47"/>
        <pc:sldMkLst>
          <pc:docMk/>
          <pc:sldMk cId="1170929151" sldId="266"/>
        </pc:sldMkLst>
      </pc:sldChg>
      <pc:sldChg chg="del">
        <pc:chgData name="El Geneidy, Sami" userId="63b2c36f-0894-4baa-93a5-f7beaefe60fd" providerId="ADAL" clId="{49730902-5415-497B-ABDC-BE283A18F77F}" dt="2022-06-10T13:06:02.630" v="8" actId="47"/>
        <pc:sldMkLst>
          <pc:docMk/>
          <pc:sldMk cId="3895092045" sldId="267"/>
        </pc:sldMkLst>
      </pc:sldChg>
      <pc:sldChg chg="del">
        <pc:chgData name="El Geneidy, Sami" userId="63b2c36f-0894-4baa-93a5-f7beaefe60fd" providerId="ADAL" clId="{49730902-5415-497B-ABDC-BE283A18F77F}" dt="2022-06-10T13:06:02.630" v="8" actId="47"/>
        <pc:sldMkLst>
          <pc:docMk/>
          <pc:sldMk cId="1288311268" sldId="268"/>
        </pc:sldMkLst>
      </pc:sldChg>
      <pc:sldChg chg="modSp mod">
        <pc:chgData name="El Geneidy, Sami" userId="63b2c36f-0894-4baa-93a5-f7beaefe60fd" providerId="ADAL" clId="{49730902-5415-497B-ABDC-BE283A18F77F}" dt="2022-06-10T13:06:34.738" v="9" actId="113"/>
        <pc:sldMkLst>
          <pc:docMk/>
          <pc:sldMk cId="2820261301" sldId="272"/>
        </pc:sldMkLst>
        <pc:spChg chg="mod">
          <ac:chgData name="El Geneidy, Sami" userId="63b2c36f-0894-4baa-93a5-f7beaefe60fd" providerId="ADAL" clId="{49730902-5415-497B-ABDC-BE283A18F77F}" dt="2022-06-10T13:06:34.738" v="9" actId="113"/>
          <ac:spMkLst>
            <pc:docMk/>
            <pc:sldMk cId="2820261301" sldId="272"/>
            <ac:spMk id="15" creationId="{85F7E798-91AB-FD4D-953B-5A4CC987C3F6}"/>
          </ac:spMkLst>
        </pc:spChg>
      </pc:sldChg>
      <pc:sldChg chg="del">
        <pc:chgData name="El Geneidy, Sami" userId="63b2c36f-0894-4baa-93a5-f7beaefe60fd" providerId="ADAL" clId="{49730902-5415-497B-ABDC-BE283A18F77F}" dt="2022-06-10T13:06:02.630" v="8" actId="47"/>
        <pc:sldMkLst>
          <pc:docMk/>
          <pc:sldMk cId="3790378981" sldId="273"/>
        </pc:sldMkLst>
      </pc:sldChg>
      <pc:sldChg chg="del">
        <pc:chgData name="El Geneidy, Sami" userId="63b2c36f-0894-4baa-93a5-f7beaefe60fd" providerId="ADAL" clId="{49730902-5415-497B-ABDC-BE283A18F77F}" dt="2022-06-10T13:06:02.630" v="8" actId="47"/>
        <pc:sldMkLst>
          <pc:docMk/>
          <pc:sldMk cId="2722313389" sldId="274"/>
        </pc:sldMkLst>
      </pc:sldChg>
      <pc:sldChg chg="del">
        <pc:chgData name="El Geneidy, Sami" userId="63b2c36f-0894-4baa-93a5-f7beaefe60fd" providerId="ADAL" clId="{49730902-5415-497B-ABDC-BE283A18F77F}" dt="2022-06-10T13:06:02.630" v="8" actId="47"/>
        <pc:sldMkLst>
          <pc:docMk/>
          <pc:sldMk cId="3073128709" sldId="275"/>
        </pc:sldMkLst>
      </pc:sldChg>
      <pc:sldChg chg="del">
        <pc:chgData name="El Geneidy, Sami" userId="63b2c36f-0894-4baa-93a5-f7beaefe60fd" providerId="ADAL" clId="{49730902-5415-497B-ABDC-BE283A18F77F}" dt="2022-06-10T13:05:44.110" v="6" actId="47"/>
        <pc:sldMkLst>
          <pc:docMk/>
          <pc:sldMk cId="2032235009" sldId="345"/>
        </pc:sldMkLst>
      </pc:sldChg>
      <pc:sldChg chg="modSp mod">
        <pc:chgData name="El Geneidy, Sami" userId="63b2c36f-0894-4baa-93a5-f7beaefe60fd" providerId="ADAL" clId="{49730902-5415-497B-ABDC-BE283A18F77F}" dt="2022-06-10T13:14:32.853" v="70" actId="1076"/>
        <pc:sldMkLst>
          <pc:docMk/>
          <pc:sldMk cId="3723959236" sldId="350"/>
        </pc:sldMkLst>
        <pc:spChg chg="mod">
          <ac:chgData name="El Geneidy, Sami" userId="63b2c36f-0894-4baa-93a5-f7beaefe60fd" providerId="ADAL" clId="{49730902-5415-497B-ABDC-BE283A18F77F}" dt="2022-06-10T13:14:32.853" v="70" actId="1076"/>
          <ac:spMkLst>
            <pc:docMk/>
            <pc:sldMk cId="3723959236" sldId="350"/>
            <ac:spMk id="16" creationId="{305A4176-E8D1-42A0-A62C-B23456565346}"/>
          </ac:spMkLst>
        </pc:spChg>
        <pc:spChg chg="mod">
          <ac:chgData name="El Geneidy, Sami" userId="63b2c36f-0894-4baa-93a5-f7beaefe60fd" providerId="ADAL" clId="{49730902-5415-497B-ABDC-BE283A18F77F}" dt="2022-06-10T13:05:25.827" v="4" actId="20577"/>
          <ac:spMkLst>
            <pc:docMk/>
            <pc:sldMk cId="3723959236" sldId="350"/>
            <ac:spMk id="38" creationId="{3DB8B646-52D7-43E3-9EAA-41639B3FF6FF}"/>
          </ac:spMkLst>
        </pc:spChg>
      </pc:sldChg>
      <pc:sldChg chg="del">
        <pc:chgData name="El Geneidy, Sami" userId="63b2c36f-0894-4baa-93a5-f7beaefe60fd" providerId="ADAL" clId="{49730902-5415-497B-ABDC-BE283A18F77F}" dt="2022-06-10T13:05:16.676" v="0" actId="47"/>
        <pc:sldMkLst>
          <pc:docMk/>
          <pc:sldMk cId="923940824" sldId="351"/>
        </pc:sldMkLst>
      </pc:sldChg>
      <pc:sldChg chg="del">
        <pc:chgData name="El Geneidy, Sami" userId="63b2c36f-0894-4baa-93a5-f7beaefe60fd" providerId="ADAL" clId="{49730902-5415-497B-ABDC-BE283A18F77F}" dt="2022-06-10T13:05:40.739" v="5" actId="47"/>
        <pc:sldMkLst>
          <pc:docMk/>
          <pc:sldMk cId="3446840611" sldId="352"/>
        </pc:sldMkLst>
      </pc:sldChg>
      <pc:sldChg chg="modSp mod modAnim modNotesTx">
        <pc:chgData name="El Geneidy, Sami" userId="63b2c36f-0894-4baa-93a5-f7beaefe60fd" providerId="ADAL" clId="{49730902-5415-497B-ABDC-BE283A18F77F}" dt="2022-06-10T13:25:42.740" v="381" actId="20577"/>
        <pc:sldMkLst>
          <pc:docMk/>
          <pc:sldMk cId="1202233672" sldId="353"/>
        </pc:sldMkLst>
        <pc:spChg chg="mod">
          <ac:chgData name="El Geneidy, Sami" userId="63b2c36f-0894-4baa-93a5-f7beaefe60fd" providerId="ADAL" clId="{49730902-5415-497B-ABDC-BE283A18F77F}" dt="2022-06-10T13:15:39.280" v="71" actId="255"/>
          <ac:spMkLst>
            <pc:docMk/>
            <pc:sldMk cId="1202233672" sldId="353"/>
            <ac:spMk id="2" creationId="{0FC8B6E4-CFF2-4EB8-8839-27AC8D0A438D}"/>
          </ac:spMkLst>
        </pc:spChg>
        <pc:spChg chg="mod">
          <ac:chgData name="El Geneidy, Sami" userId="63b2c36f-0894-4baa-93a5-f7beaefe60fd" providerId="ADAL" clId="{49730902-5415-497B-ABDC-BE283A18F77F}" dt="2022-06-10T13:25:42.740" v="381" actId="20577"/>
          <ac:spMkLst>
            <pc:docMk/>
            <pc:sldMk cId="1202233672" sldId="353"/>
            <ac:spMk id="3" creationId="{20AD988A-32D7-443E-9E5C-77DD154B5CD4}"/>
          </ac:spMkLst>
        </pc:spChg>
      </pc:sldChg>
      <pc:sldChg chg="del">
        <pc:chgData name="El Geneidy, Sami" userId="63b2c36f-0894-4baa-93a5-f7beaefe60fd" providerId="ADAL" clId="{49730902-5415-497B-ABDC-BE283A18F77F}" dt="2022-06-10T13:05:55.466" v="7" actId="47"/>
        <pc:sldMkLst>
          <pc:docMk/>
          <pc:sldMk cId="2702087733" sldId="354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7703B-35EF-4DAA-A8CF-8BD8C778702F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</dgm:pt>
    <dgm:pt modelId="{C9D93289-E1FF-4B3E-8FA8-3C22B534D53A}">
      <dgm:prSet phldrT="[Text]" custT="1"/>
      <dgm:spPr/>
      <dgm:t>
        <a:bodyPr/>
        <a:lstStyle/>
        <a:p>
          <a:r>
            <a:rPr lang="fi-FI" sz="2000" dirty="0">
              <a:latin typeface="Montserrat" panose="00000500000000000000" pitchFamily="2" charset="0"/>
            </a:rPr>
            <a:t>Maan- ja vedenkäyttö</a:t>
          </a:r>
        </a:p>
      </dgm:t>
    </dgm:pt>
    <dgm:pt modelId="{3FD38A41-58CD-4776-975D-A37D214C0E1C}" type="parTrans" cxnId="{F58831AB-0798-4C8C-BC8A-17AD43B2E670}">
      <dgm:prSet/>
      <dgm:spPr/>
      <dgm:t>
        <a:bodyPr/>
        <a:lstStyle/>
        <a:p>
          <a:endParaRPr lang="fi-FI" sz="2000">
            <a:latin typeface="Montserrat" panose="00000500000000000000" pitchFamily="2" charset="0"/>
          </a:endParaRPr>
        </a:p>
      </dgm:t>
    </dgm:pt>
    <dgm:pt modelId="{FE75AAB3-B227-4A95-A1AA-2E53E26533C4}" type="sibTrans" cxnId="{F58831AB-0798-4C8C-BC8A-17AD43B2E670}">
      <dgm:prSet/>
      <dgm:spPr/>
      <dgm:t>
        <a:bodyPr/>
        <a:lstStyle/>
        <a:p>
          <a:endParaRPr lang="fi-FI" sz="2000">
            <a:latin typeface="Montserrat" panose="00000500000000000000" pitchFamily="2" charset="0"/>
          </a:endParaRPr>
        </a:p>
      </dgm:t>
    </dgm:pt>
    <dgm:pt modelId="{8069E2EB-2E0F-4887-B1DC-1D2D96BC741C}">
      <dgm:prSet phldrT="[Text]" custT="1"/>
      <dgm:spPr/>
      <dgm:t>
        <a:bodyPr/>
        <a:lstStyle/>
        <a:p>
          <a:r>
            <a:rPr lang="fi-FI" sz="2000" dirty="0">
              <a:latin typeface="Montserrat" panose="00000500000000000000" pitchFamily="2" charset="0"/>
            </a:rPr>
            <a:t>Luonnonvarojen suora hyödyntäminen</a:t>
          </a:r>
        </a:p>
      </dgm:t>
    </dgm:pt>
    <dgm:pt modelId="{44CB5299-3DBB-495D-9E57-C7760C6EBBE8}" type="parTrans" cxnId="{37D513D5-1F17-4708-9379-684CBEE75E7B}">
      <dgm:prSet/>
      <dgm:spPr/>
      <dgm:t>
        <a:bodyPr/>
        <a:lstStyle/>
        <a:p>
          <a:endParaRPr lang="fi-FI" sz="2000">
            <a:latin typeface="Montserrat" panose="00000500000000000000" pitchFamily="2" charset="0"/>
          </a:endParaRPr>
        </a:p>
      </dgm:t>
    </dgm:pt>
    <dgm:pt modelId="{38311B84-CEAA-43D3-AE76-16177D7FAD45}" type="sibTrans" cxnId="{37D513D5-1F17-4708-9379-684CBEE75E7B}">
      <dgm:prSet/>
      <dgm:spPr/>
      <dgm:t>
        <a:bodyPr/>
        <a:lstStyle/>
        <a:p>
          <a:endParaRPr lang="fi-FI" sz="2000">
            <a:latin typeface="Montserrat" panose="00000500000000000000" pitchFamily="2" charset="0"/>
          </a:endParaRPr>
        </a:p>
      </dgm:t>
    </dgm:pt>
    <dgm:pt modelId="{97414527-8DC8-4089-8D66-AC9558BB3FC6}">
      <dgm:prSet phldrT="[Text]" custT="1"/>
      <dgm:spPr/>
      <dgm:t>
        <a:bodyPr/>
        <a:lstStyle/>
        <a:p>
          <a:r>
            <a:rPr lang="fi-FI" sz="2000" dirty="0">
              <a:latin typeface="Montserrat" panose="00000500000000000000" pitchFamily="2" charset="0"/>
            </a:rPr>
            <a:t>Ilmastonmuutos</a:t>
          </a:r>
        </a:p>
      </dgm:t>
    </dgm:pt>
    <dgm:pt modelId="{21BEE139-3C71-401F-A0C6-176CF86B64A1}" type="parTrans" cxnId="{3AB4D79A-348D-4FE0-83D1-6320927EB5C5}">
      <dgm:prSet/>
      <dgm:spPr/>
      <dgm:t>
        <a:bodyPr/>
        <a:lstStyle/>
        <a:p>
          <a:endParaRPr lang="fi-FI" sz="2000">
            <a:latin typeface="Montserrat" panose="00000500000000000000" pitchFamily="2" charset="0"/>
          </a:endParaRPr>
        </a:p>
      </dgm:t>
    </dgm:pt>
    <dgm:pt modelId="{F48A7C4B-A254-47B3-BE9C-7E80E5D11051}" type="sibTrans" cxnId="{3AB4D79A-348D-4FE0-83D1-6320927EB5C5}">
      <dgm:prSet/>
      <dgm:spPr/>
      <dgm:t>
        <a:bodyPr/>
        <a:lstStyle/>
        <a:p>
          <a:endParaRPr lang="fi-FI" sz="2000">
            <a:latin typeface="Montserrat" panose="00000500000000000000" pitchFamily="2" charset="0"/>
          </a:endParaRPr>
        </a:p>
      </dgm:t>
    </dgm:pt>
    <dgm:pt modelId="{8D34ADAC-3F3C-4919-AFC6-F90C8916E013}">
      <dgm:prSet phldrT="[Text]" custT="1"/>
      <dgm:spPr/>
      <dgm:t>
        <a:bodyPr/>
        <a:lstStyle/>
        <a:p>
          <a:r>
            <a:rPr lang="fi-FI" sz="2000" dirty="0">
              <a:latin typeface="Montserrat" panose="00000500000000000000" pitchFamily="2" charset="0"/>
            </a:rPr>
            <a:t>Saasteet</a:t>
          </a:r>
        </a:p>
      </dgm:t>
    </dgm:pt>
    <dgm:pt modelId="{3DA0B109-4B79-4740-9E74-1E2DDBB21599}" type="parTrans" cxnId="{CBDE4096-0453-440E-A003-17E12BF538BB}">
      <dgm:prSet/>
      <dgm:spPr/>
      <dgm:t>
        <a:bodyPr/>
        <a:lstStyle/>
        <a:p>
          <a:endParaRPr lang="fi-FI" sz="2000">
            <a:latin typeface="Montserrat" panose="00000500000000000000" pitchFamily="2" charset="0"/>
          </a:endParaRPr>
        </a:p>
      </dgm:t>
    </dgm:pt>
    <dgm:pt modelId="{0A7E8418-65E4-4FEE-B8B8-B3734D94FC6F}" type="sibTrans" cxnId="{CBDE4096-0453-440E-A003-17E12BF538BB}">
      <dgm:prSet/>
      <dgm:spPr/>
      <dgm:t>
        <a:bodyPr/>
        <a:lstStyle/>
        <a:p>
          <a:endParaRPr lang="fi-FI" sz="2000">
            <a:latin typeface="Montserrat" panose="00000500000000000000" pitchFamily="2" charset="0"/>
          </a:endParaRPr>
        </a:p>
      </dgm:t>
    </dgm:pt>
    <dgm:pt modelId="{E336007C-EB75-47C3-BCAD-4BC73BED51B7}">
      <dgm:prSet phldrT="[Text]" custT="1"/>
      <dgm:spPr/>
      <dgm:t>
        <a:bodyPr/>
        <a:lstStyle/>
        <a:p>
          <a:r>
            <a:rPr lang="fi-FI" sz="2000" dirty="0">
              <a:latin typeface="Montserrat" panose="00000500000000000000" pitchFamily="2" charset="0"/>
            </a:rPr>
            <a:t>Haitalliset vieraslajit</a:t>
          </a:r>
        </a:p>
      </dgm:t>
    </dgm:pt>
    <dgm:pt modelId="{8B6A2CC4-AEB8-4015-9A8C-17F5492F3CAD}" type="parTrans" cxnId="{2B8F3E67-4708-46EF-BC90-0BB3AE85867F}">
      <dgm:prSet/>
      <dgm:spPr/>
      <dgm:t>
        <a:bodyPr/>
        <a:lstStyle/>
        <a:p>
          <a:endParaRPr lang="fi-FI" sz="2000">
            <a:latin typeface="Montserrat" panose="00000500000000000000" pitchFamily="2" charset="0"/>
          </a:endParaRPr>
        </a:p>
      </dgm:t>
    </dgm:pt>
    <dgm:pt modelId="{E20E168C-033E-4BFB-A144-9C6E290109FF}" type="sibTrans" cxnId="{2B8F3E67-4708-46EF-BC90-0BB3AE85867F}">
      <dgm:prSet/>
      <dgm:spPr/>
      <dgm:t>
        <a:bodyPr/>
        <a:lstStyle/>
        <a:p>
          <a:endParaRPr lang="fi-FI" sz="2000">
            <a:latin typeface="Montserrat" panose="00000500000000000000" pitchFamily="2" charset="0"/>
          </a:endParaRPr>
        </a:p>
      </dgm:t>
    </dgm:pt>
    <dgm:pt modelId="{2026B709-4ABA-45EA-AF00-499078241CFF}" type="pres">
      <dgm:prSet presAssocID="{0237703B-35EF-4DAA-A8CF-8BD8C778702F}" presName="linearFlow" presStyleCnt="0">
        <dgm:presLayoutVars>
          <dgm:dir/>
          <dgm:resizeHandles val="exact"/>
        </dgm:presLayoutVars>
      </dgm:prSet>
      <dgm:spPr/>
    </dgm:pt>
    <dgm:pt modelId="{73EFA423-AD81-4B8C-B2B6-B253DB566B19}" type="pres">
      <dgm:prSet presAssocID="{C9D93289-E1FF-4B3E-8FA8-3C22B534D53A}" presName="composite" presStyleCnt="0"/>
      <dgm:spPr/>
    </dgm:pt>
    <dgm:pt modelId="{65CDE5D8-DBC2-4580-B91D-6BAFCC638FF7}" type="pres">
      <dgm:prSet presAssocID="{C9D93289-E1FF-4B3E-8FA8-3C22B534D53A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griculture with solid fill"/>
        </a:ext>
      </dgm:extLst>
    </dgm:pt>
    <dgm:pt modelId="{F1D98AFE-BD1D-4731-8D59-4F5B1BC99EDA}" type="pres">
      <dgm:prSet presAssocID="{C9D93289-E1FF-4B3E-8FA8-3C22B534D53A}" presName="txShp" presStyleLbl="node1" presStyleIdx="0" presStyleCnt="5">
        <dgm:presLayoutVars>
          <dgm:bulletEnabled val="1"/>
        </dgm:presLayoutVars>
      </dgm:prSet>
      <dgm:spPr/>
    </dgm:pt>
    <dgm:pt modelId="{96AA36DB-0F7B-4664-9706-52ABC72FAC1C}" type="pres">
      <dgm:prSet presAssocID="{FE75AAB3-B227-4A95-A1AA-2E53E26533C4}" presName="spacing" presStyleCnt="0"/>
      <dgm:spPr/>
    </dgm:pt>
    <dgm:pt modelId="{3A68574E-0C68-4061-A24C-7CE3494FB085}" type="pres">
      <dgm:prSet presAssocID="{8069E2EB-2E0F-4887-B1DC-1D2D96BC741C}" presName="composite" presStyleCnt="0"/>
      <dgm:spPr/>
    </dgm:pt>
    <dgm:pt modelId="{28133F64-7553-4E88-AE35-452D15D53D37}" type="pres">
      <dgm:prSet presAssocID="{8069E2EB-2E0F-4887-B1DC-1D2D96BC741C}" presName="imgShp" presStyleLbl="fgImgPlac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shing with solid fill"/>
        </a:ext>
      </dgm:extLst>
    </dgm:pt>
    <dgm:pt modelId="{08689FC3-E4B5-4DDF-9960-52A370E2D85B}" type="pres">
      <dgm:prSet presAssocID="{8069E2EB-2E0F-4887-B1DC-1D2D96BC741C}" presName="txShp" presStyleLbl="node1" presStyleIdx="1" presStyleCnt="5">
        <dgm:presLayoutVars>
          <dgm:bulletEnabled val="1"/>
        </dgm:presLayoutVars>
      </dgm:prSet>
      <dgm:spPr/>
    </dgm:pt>
    <dgm:pt modelId="{C428EFBD-7C81-4000-B8AF-8AF766C254A7}" type="pres">
      <dgm:prSet presAssocID="{38311B84-CEAA-43D3-AE76-16177D7FAD45}" presName="spacing" presStyleCnt="0"/>
      <dgm:spPr/>
    </dgm:pt>
    <dgm:pt modelId="{D022DDCE-655F-471C-9A92-EF2A5C0EE6DC}" type="pres">
      <dgm:prSet presAssocID="{97414527-8DC8-4089-8D66-AC9558BB3FC6}" presName="composite" presStyleCnt="0"/>
      <dgm:spPr/>
    </dgm:pt>
    <dgm:pt modelId="{0049EF2A-913C-4859-9F34-DFB40ECF7290}" type="pres">
      <dgm:prSet presAssocID="{97414527-8DC8-4089-8D66-AC9558BB3FC6}" presName="imgShp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ermometer with solid fill"/>
        </a:ext>
      </dgm:extLst>
    </dgm:pt>
    <dgm:pt modelId="{14E61E11-571F-4862-ACA0-C2AE613899DF}" type="pres">
      <dgm:prSet presAssocID="{97414527-8DC8-4089-8D66-AC9558BB3FC6}" presName="txShp" presStyleLbl="node1" presStyleIdx="2" presStyleCnt="5">
        <dgm:presLayoutVars>
          <dgm:bulletEnabled val="1"/>
        </dgm:presLayoutVars>
      </dgm:prSet>
      <dgm:spPr/>
    </dgm:pt>
    <dgm:pt modelId="{A392A25A-1493-4938-917B-238FE9073446}" type="pres">
      <dgm:prSet presAssocID="{F48A7C4B-A254-47B3-BE9C-7E80E5D11051}" presName="spacing" presStyleCnt="0"/>
      <dgm:spPr/>
    </dgm:pt>
    <dgm:pt modelId="{9FDFE034-A20A-4F78-8CAB-F2777F44D93E}" type="pres">
      <dgm:prSet presAssocID="{8D34ADAC-3F3C-4919-AFC6-F90C8916E013}" presName="composite" presStyleCnt="0"/>
      <dgm:spPr/>
    </dgm:pt>
    <dgm:pt modelId="{0717CCB0-C0D1-4D60-826D-07C7213A8025}" type="pres">
      <dgm:prSet presAssocID="{8D34ADAC-3F3C-4919-AFC6-F90C8916E013}" presName="imgShp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wer Plant with solid fill"/>
        </a:ext>
      </dgm:extLst>
    </dgm:pt>
    <dgm:pt modelId="{CE812C18-E81B-475C-B603-CBEEBC01207A}" type="pres">
      <dgm:prSet presAssocID="{8D34ADAC-3F3C-4919-AFC6-F90C8916E013}" presName="txShp" presStyleLbl="node1" presStyleIdx="3" presStyleCnt="5">
        <dgm:presLayoutVars>
          <dgm:bulletEnabled val="1"/>
        </dgm:presLayoutVars>
      </dgm:prSet>
      <dgm:spPr/>
    </dgm:pt>
    <dgm:pt modelId="{4EF76BB6-3E2D-43E8-94B5-BCE6496BFDB9}" type="pres">
      <dgm:prSet presAssocID="{0A7E8418-65E4-4FEE-B8B8-B3734D94FC6F}" presName="spacing" presStyleCnt="0"/>
      <dgm:spPr/>
    </dgm:pt>
    <dgm:pt modelId="{500DE645-4926-497C-9B65-AA65B850F0B5}" type="pres">
      <dgm:prSet presAssocID="{E336007C-EB75-47C3-BCAD-4BC73BED51B7}" presName="composite" presStyleCnt="0"/>
      <dgm:spPr/>
    </dgm:pt>
    <dgm:pt modelId="{98FBA970-E0FD-45AF-A6C2-2A5127F6A26F}" type="pres">
      <dgm:prSet presAssocID="{E336007C-EB75-47C3-BCAD-4BC73BED51B7}" presName="imgShp" presStyleLbl="fgImgPlac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nt With Roots with solid fill"/>
        </a:ext>
      </dgm:extLst>
    </dgm:pt>
    <dgm:pt modelId="{99F7C7AE-883F-48C2-8772-1D77C6758460}" type="pres">
      <dgm:prSet presAssocID="{E336007C-EB75-47C3-BCAD-4BC73BED51B7}" presName="txShp" presStyleLbl="node1" presStyleIdx="4" presStyleCnt="5">
        <dgm:presLayoutVars>
          <dgm:bulletEnabled val="1"/>
        </dgm:presLayoutVars>
      </dgm:prSet>
      <dgm:spPr/>
    </dgm:pt>
  </dgm:ptLst>
  <dgm:cxnLst>
    <dgm:cxn modelId="{274D495E-C64E-4B1E-BFBA-9C248FA64FB6}" type="presOf" srcId="{8069E2EB-2E0F-4887-B1DC-1D2D96BC741C}" destId="{08689FC3-E4B5-4DDF-9960-52A370E2D85B}" srcOrd="0" destOrd="0" presId="urn:microsoft.com/office/officeart/2005/8/layout/vList3"/>
    <dgm:cxn modelId="{F9A5DB65-C2B4-4856-A35E-AF40554234A7}" type="presOf" srcId="{8D34ADAC-3F3C-4919-AFC6-F90C8916E013}" destId="{CE812C18-E81B-475C-B603-CBEEBC01207A}" srcOrd="0" destOrd="0" presId="urn:microsoft.com/office/officeart/2005/8/layout/vList3"/>
    <dgm:cxn modelId="{2B8F3E67-4708-46EF-BC90-0BB3AE85867F}" srcId="{0237703B-35EF-4DAA-A8CF-8BD8C778702F}" destId="{E336007C-EB75-47C3-BCAD-4BC73BED51B7}" srcOrd="4" destOrd="0" parTransId="{8B6A2CC4-AEB8-4015-9A8C-17F5492F3CAD}" sibTransId="{E20E168C-033E-4BFB-A144-9C6E290109FF}"/>
    <dgm:cxn modelId="{11C39192-2D06-46FD-86DB-0C956E74145E}" type="presOf" srcId="{97414527-8DC8-4089-8D66-AC9558BB3FC6}" destId="{14E61E11-571F-4862-ACA0-C2AE613899DF}" srcOrd="0" destOrd="0" presId="urn:microsoft.com/office/officeart/2005/8/layout/vList3"/>
    <dgm:cxn modelId="{CBDE4096-0453-440E-A003-17E12BF538BB}" srcId="{0237703B-35EF-4DAA-A8CF-8BD8C778702F}" destId="{8D34ADAC-3F3C-4919-AFC6-F90C8916E013}" srcOrd="3" destOrd="0" parTransId="{3DA0B109-4B79-4740-9E74-1E2DDBB21599}" sibTransId="{0A7E8418-65E4-4FEE-B8B8-B3734D94FC6F}"/>
    <dgm:cxn modelId="{3AB4D79A-348D-4FE0-83D1-6320927EB5C5}" srcId="{0237703B-35EF-4DAA-A8CF-8BD8C778702F}" destId="{97414527-8DC8-4089-8D66-AC9558BB3FC6}" srcOrd="2" destOrd="0" parTransId="{21BEE139-3C71-401F-A0C6-176CF86B64A1}" sibTransId="{F48A7C4B-A254-47B3-BE9C-7E80E5D11051}"/>
    <dgm:cxn modelId="{F58831AB-0798-4C8C-BC8A-17AD43B2E670}" srcId="{0237703B-35EF-4DAA-A8CF-8BD8C778702F}" destId="{C9D93289-E1FF-4B3E-8FA8-3C22B534D53A}" srcOrd="0" destOrd="0" parTransId="{3FD38A41-58CD-4776-975D-A37D214C0E1C}" sibTransId="{FE75AAB3-B227-4A95-A1AA-2E53E26533C4}"/>
    <dgm:cxn modelId="{412A19BE-A806-4E4E-8330-82544B67B4A0}" type="presOf" srcId="{E336007C-EB75-47C3-BCAD-4BC73BED51B7}" destId="{99F7C7AE-883F-48C2-8772-1D77C6758460}" srcOrd="0" destOrd="0" presId="urn:microsoft.com/office/officeart/2005/8/layout/vList3"/>
    <dgm:cxn modelId="{429EC2C4-FDFA-498D-8FB4-00729763E819}" type="presOf" srcId="{C9D93289-E1FF-4B3E-8FA8-3C22B534D53A}" destId="{F1D98AFE-BD1D-4731-8D59-4F5B1BC99EDA}" srcOrd="0" destOrd="0" presId="urn:microsoft.com/office/officeart/2005/8/layout/vList3"/>
    <dgm:cxn modelId="{37D513D5-1F17-4708-9379-684CBEE75E7B}" srcId="{0237703B-35EF-4DAA-A8CF-8BD8C778702F}" destId="{8069E2EB-2E0F-4887-B1DC-1D2D96BC741C}" srcOrd="1" destOrd="0" parTransId="{44CB5299-3DBB-495D-9E57-C7760C6EBBE8}" sibTransId="{38311B84-CEAA-43D3-AE76-16177D7FAD45}"/>
    <dgm:cxn modelId="{5D42E0F0-27B6-4967-9D1B-5B7E23D3F430}" type="presOf" srcId="{0237703B-35EF-4DAA-A8CF-8BD8C778702F}" destId="{2026B709-4ABA-45EA-AF00-499078241CFF}" srcOrd="0" destOrd="0" presId="urn:microsoft.com/office/officeart/2005/8/layout/vList3"/>
    <dgm:cxn modelId="{301F23D7-F9BB-4C6E-864E-6AA78F49111B}" type="presParOf" srcId="{2026B709-4ABA-45EA-AF00-499078241CFF}" destId="{73EFA423-AD81-4B8C-B2B6-B253DB566B19}" srcOrd="0" destOrd="0" presId="urn:microsoft.com/office/officeart/2005/8/layout/vList3"/>
    <dgm:cxn modelId="{C6BBA5FF-5E9F-47AC-A626-2EE571F04583}" type="presParOf" srcId="{73EFA423-AD81-4B8C-B2B6-B253DB566B19}" destId="{65CDE5D8-DBC2-4580-B91D-6BAFCC638FF7}" srcOrd="0" destOrd="0" presId="urn:microsoft.com/office/officeart/2005/8/layout/vList3"/>
    <dgm:cxn modelId="{CF7327C2-B8D2-400D-85D5-80EACD1690CC}" type="presParOf" srcId="{73EFA423-AD81-4B8C-B2B6-B253DB566B19}" destId="{F1D98AFE-BD1D-4731-8D59-4F5B1BC99EDA}" srcOrd="1" destOrd="0" presId="urn:microsoft.com/office/officeart/2005/8/layout/vList3"/>
    <dgm:cxn modelId="{0724FBAD-3566-492E-8E85-97AE792E95E1}" type="presParOf" srcId="{2026B709-4ABA-45EA-AF00-499078241CFF}" destId="{96AA36DB-0F7B-4664-9706-52ABC72FAC1C}" srcOrd="1" destOrd="0" presId="urn:microsoft.com/office/officeart/2005/8/layout/vList3"/>
    <dgm:cxn modelId="{5DBE78E4-0FDB-43E4-8C49-D3716C86CDFA}" type="presParOf" srcId="{2026B709-4ABA-45EA-AF00-499078241CFF}" destId="{3A68574E-0C68-4061-A24C-7CE3494FB085}" srcOrd="2" destOrd="0" presId="urn:microsoft.com/office/officeart/2005/8/layout/vList3"/>
    <dgm:cxn modelId="{B3E0F892-1943-417A-B4A3-EC4DD3E46E88}" type="presParOf" srcId="{3A68574E-0C68-4061-A24C-7CE3494FB085}" destId="{28133F64-7553-4E88-AE35-452D15D53D37}" srcOrd="0" destOrd="0" presId="urn:microsoft.com/office/officeart/2005/8/layout/vList3"/>
    <dgm:cxn modelId="{942B26BE-1CCE-4D6D-A34B-352DA548206D}" type="presParOf" srcId="{3A68574E-0C68-4061-A24C-7CE3494FB085}" destId="{08689FC3-E4B5-4DDF-9960-52A370E2D85B}" srcOrd="1" destOrd="0" presId="urn:microsoft.com/office/officeart/2005/8/layout/vList3"/>
    <dgm:cxn modelId="{B2AE291C-FD75-452D-8852-A2461A4A5C10}" type="presParOf" srcId="{2026B709-4ABA-45EA-AF00-499078241CFF}" destId="{C428EFBD-7C81-4000-B8AF-8AF766C254A7}" srcOrd="3" destOrd="0" presId="urn:microsoft.com/office/officeart/2005/8/layout/vList3"/>
    <dgm:cxn modelId="{BD0EA6D5-9911-4750-8022-3D336519F969}" type="presParOf" srcId="{2026B709-4ABA-45EA-AF00-499078241CFF}" destId="{D022DDCE-655F-471C-9A92-EF2A5C0EE6DC}" srcOrd="4" destOrd="0" presId="urn:microsoft.com/office/officeart/2005/8/layout/vList3"/>
    <dgm:cxn modelId="{32BCA43D-752F-4D2E-A80C-288C48F791F5}" type="presParOf" srcId="{D022DDCE-655F-471C-9A92-EF2A5C0EE6DC}" destId="{0049EF2A-913C-4859-9F34-DFB40ECF7290}" srcOrd="0" destOrd="0" presId="urn:microsoft.com/office/officeart/2005/8/layout/vList3"/>
    <dgm:cxn modelId="{289182EF-F170-4786-80C5-A7143A13BFF3}" type="presParOf" srcId="{D022DDCE-655F-471C-9A92-EF2A5C0EE6DC}" destId="{14E61E11-571F-4862-ACA0-C2AE613899DF}" srcOrd="1" destOrd="0" presId="urn:microsoft.com/office/officeart/2005/8/layout/vList3"/>
    <dgm:cxn modelId="{B0DD5601-AD97-4C6A-9113-03B4F05300F0}" type="presParOf" srcId="{2026B709-4ABA-45EA-AF00-499078241CFF}" destId="{A392A25A-1493-4938-917B-238FE9073446}" srcOrd="5" destOrd="0" presId="urn:microsoft.com/office/officeart/2005/8/layout/vList3"/>
    <dgm:cxn modelId="{55E90DB4-3404-4EA1-B6EF-5DAAC878DD72}" type="presParOf" srcId="{2026B709-4ABA-45EA-AF00-499078241CFF}" destId="{9FDFE034-A20A-4F78-8CAB-F2777F44D93E}" srcOrd="6" destOrd="0" presId="urn:microsoft.com/office/officeart/2005/8/layout/vList3"/>
    <dgm:cxn modelId="{98585068-9DBF-473A-AEB6-EC25E73F9A16}" type="presParOf" srcId="{9FDFE034-A20A-4F78-8CAB-F2777F44D93E}" destId="{0717CCB0-C0D1-4D60-826D-07C7213A8025}" srcOrd="0" destOrd="0" presId="urn:microsoft.com/office/officeart/2005/8/layout/vList3"/>
    <dgm:cxn modelId="{0B59030E-6F67-4F65-B75F-A980B636F782}" type="presParOf" srcId="{9FDFE034-A20A-4F78-8CAB-F2777F44D93E}" destId="{CE812C18-E81B-475C-B603-CBEEBC01207A}" srcOrd="1" destOrd="0" presId="urn:microsoft.com/office/officeart/2005/8/layout/vList3"/>
    <dgm:cxn modelId="{1B795A3D-ADBF-4FDA-977A-9B8133709CA8}" type="presParOf" srcId="{2026B709-4ABA-45EA-AF00-499078241CFF}" destId="{4EF76BB6-3E2D-43E8-94B5-BCE6496BFDB9}" srcOrd="7" destOrd="0" presId="urn:microsoft.com/office/officeart/2005/8/layout/vList3"/>
    <dgm:cxn modelId="{CE25343E-CC26-41AC-BF17-5BF167E7823F}" type="presParOf" srcId="{2026B709-4ABA-45EA-AF00-499078241CFF}" destId="{500DE645-4926-497C-9B65-AA65B850F0B5}" srcOrd="8" destOrd="0" presId="urn:microsoft.com/office/officeart/2005/8/layout/vList3"/>
    <dgm:cxn modelId="{3EE348F2-8624-416E-BBFE-875608F2EAA3}" type="presParOf" srcId="{500DE645-4926-497C-9B65-AA65B850F0B5}" destId="{98FBA970-E0FD-45AF-A6C2-2A5127F6A26F}" srcOrd="0" destOrd="0" presId="urn:microsoft.com/office/officeart/2005/8/layout/vList3"/>
    <dgm:cxn modelId="{B32F1353-2411-414A-9373-E1DCD1C22B32}" type="presParOf" srcId="{500DE645-4926-497C-9B65-AA65B850F0B5}" destId="{99F7C7AE-883F-48C2-8772-1D77C675846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98AFE-BD1D-4731-8D59-4F5B1BC99EDA}">
      <dsp:nvSpPr>
        <dsp:cNvPr id="0" name=""/>
        <dsp:cNvSpPr/>
      </dsp:nvSpPr>
      <dsp:spPr>
        <a:xfrm rot="10800000">
          <a:off x="1053200" y="2016"/>
          <a:ext cx="3645563" cy="53982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04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latin typeface="Montserrat" panose="00000500000000000000" pitchFamily="2" charset="0"/>
            </a:rPr>
            <a:t>Maan- ja vedenkäyttö</a:t>
          </a:r>
        </a:p>
      </dsp:txBody>
      <dsp:txXfrm rot="10800000">
        <a:off x="1188156" y="2016"/>
        <a:ext cx="3510607" cy="539826"/>
      </dsp:txXfrm>
    </dsp:sp>
    <dsp:sp modelId="{65CDE5D8-DBC2-4580-B91D-6BAFCC638FF7}">
      <dsp:nvSpPr>
        <dsp:cNvPr id="0" name=""/>
        <dsp:cNvSpPr/>
      </dsp:nvSpPr>
      <dsp:spPr>
        <a:xfrm>
          <a:off x="783286" y="2016"/>
          <a:ext cx="539826" cy="5398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89FC3-E4B5-4DDF-9960-52A370E2D85B}">
      <dsp:nvSpPr>
        <dsp:cNvPr id="0" name=""/>
        <dsp:cNvSpPr/>
      </dsp:nvSpPr>
      <dsp:spPr>
        <a:xfrm rot="10800000">
          <a:off x="1053200" y="702986"/>
          <a:ext cx="3645563" cy="53982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04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latin typeface="Montserrat" panose="00000500000000000000" pitchFamily="2" charset="0"/>
            </a:rPr>
            <a:t>Luonnonvarojen suora hyödyntäminen</a:t>
          </a:r>
        </a:p>
      </dsp:txBody>
      <dsp:txXfrm rot="10800000">
        <a:off x="1188156" y="702986"/>
        <a:ext cx="3510607" cy="539826"/>
      </dsp:txXfrm>
    </dsp:sp>
    <dsp:sp modelId="{28133F64-7553-4E88-AE35-452D15D53D37}">
      <dsp:nvSpPr>
        <dsp:cNvPr id="0" name=""/>
        <dsp:cNvSpPr/>
      </dsp:nvSpPr>
      <dsp:spPr>
        <a:xfrm>
          <a:off x="783286" y="702986"/>
          <a:ext cx="539826" cy="53982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61E11-571F-4862-ACA0-C2AE613899DF}">
      <dsp:nvSpPr>
        <dsp:cNvPr id="0" name=""/>
        <dsp:cNvSpPr/>
      </dsp:nvSpPr>
      <dsp:spPr>
        <a:xfrm rot="10800000">
          <a:off x="1053200" y="1403955"/>
          <a:ext cx="3645563" cy="53982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04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latin typeface="Montserrat" panose="00000500000000000000" pitchFamily="2" charset="0"/>
            </a:rPr>
            <a:t>Ilmastonmuutos</a:t>
          </a:r>
        </a:p>
      </dsp:txBody>
      <dsp:txXfrm rot="10800000">
        <a:off x="1188156" y="1403955"/>
        <a:ext cx="3510607" cy="539826"/>
      </dsp:txXfrm>
    </dsp:sp>
    <dsp:sp modelId="{0049EF2A-913C-4859-9F34-DFB40ECF7290}">
      <dsp:nvSpPr>
        <dsp:cNvPr id="0" name=""/>
        <dsp:cNvSpPr/>
      </dsp:nvSpPr>
      <dsp:spPr>
        <a:xfrm>
          <a:off x="783286" y="1403955"/>
          <a:ext cx="539826" cy="53982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12C18-E81B-475C-B603-CBEEBC01207A}">
      <dsp:nvSpPr>
        <dsp:cNvPr id="0" name=""/>
        <dsp:cNvSpPr/>
      </dsp:nvSpPr>
      <dsp:spPr>
        <a:xfrm rot="10800000">
          <a:off x="1053200" y="2104924"/>
          <a:ext cx="3645563" cy="53982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04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latin typeface="Montserrat" panose="00000500000000000000" pitchFamily="2" charset="0"/>
            </a:rPr>
            <a:t>Saasteet</a:t>
          </a:r>
        </a:p>
      </dsp:txBody>
      <dsp:txXfrm rot="10800000">
        <a:off x="1188156" y="2104924"/>
        <a:ext cx="3510607" cy="539826"/>
      </dsp:txXfrm>
    </dsp:sp>
    <dsp:sp modelId="{0717CCB0-C0D1-4D60-826D-07C7213A8025}">
      <dsp:nvSpPr>
        <dsp:cNvPr id="0" name=""/>
        <dsp:cNvSpPr/>
      </dsp:nvSpPr>
      <dsp:spPr>
        <a:xfrm>
          <a:off x="783286" y="2104924"/>
          <a:ext cx="539826" cy="53982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7C7AE-883F-48C2-8772-1D77C6758460}">
      <dsp:nvSpPr>
        <dsp:cNvPr id="0" name=""/>
        <dsp:cNvSpPr/>
      </dsp:nvSpPr>
      <dsp:spPr>
        <a:xfrm rot="10800000">
          <a:off x="1053200" y="2805893"/>
          <a:ext cx="3645563" cy="53982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04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latin typeface="Montserrat" panose="00000500000000000000" pitchFamily="2" charset="0"/>
            </a:rPr>
            <a:t>Haitalliset vieraslajit</a:t>
          </a:r>
        </a:p>
      </dsp:txBody>
      <dsp:txXfrm rot="10800000">
        <a:off x="1188156" y="2805893"/>
        <a:ext cx="3510607" cy="539826"/>
      </dsp:txXfrm>
    </dsp:sp>
    <dsp:sp modelId="{98FBA970-E0FD-45AF-A6C2-2A5127F6A26F}">
      <dsp:nvSpPr>
        <dsp:cNvPr id="0" name=""/>
        <dsp:cNvSpPr/>
      </dsp:nvSpPr>
      <dsp:spPr>
        <a:xfrm>
          <a:off x="783286" y="2805893"/>
          <a:ext cx="539826" cy="539826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9FB8C-A4DD-5F42-876E-0DE32318DFC6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220D-B117-1245-9553-24C72C0F5C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92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20D-B117-1245-9553-24C72C0F5C8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9566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4826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57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CF46BF-E327-8544-8725-35D6242A9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1F830F7-A867-3A4C-A076-912ACD556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896DA9-C7C7-4245-A2BD-4BFB12EC9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97852A-8C17-3042-934B-01D4232A7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6F3A54-0117-EF45-A681-7578CBAE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420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8918EE-E749-134B-8597-44410345B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B288742-1271-2748-A2D0-851E109F3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5A2E98-DC70-1944-B06B-1AAA26E3A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DA1827-E480-BD48-B908-8697D340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B67236-F381-5042-A396-0B71F1D7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793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21B62D5-575F-574A-AB95-0500EADFA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7AE4690-27AC-614C-99F2-B79B630CF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551EEA-B8AB-A644-87EA-BCF8F09F3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A4C69D-33A7-5949-825D-98CF5723D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227E04-41EF-1046-81E2-2CF70AAC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969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23EB87-63ED-D440-B5AC-F07DAE7D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FF1429-DFD9-3D46-9002-6450EC5DD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4D7414-398E-A540-966E-C2588D80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0A42AD-E704-1B47-8A2E-22072C9EA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59A6B-DF65-A444-BCA2-9ECB03449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55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3DF364-5EF5-2B47-9EC7-93DD1B89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CBE9EF9-5C55-E142-9FBF-4A5A80332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5AD5D0-4175-5C41-844A-843D42A3A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F540B7-6C29-4E48-8929-F4174BB6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879FBF-B681-724C-B3C9-3169763B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8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5FEAF4-1C15-E544-A414-560BD5A23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6ADD56-61C0-2B40-8F40-BE637FA7F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7F63184-7946-BE49-BB81-D8D70DBE2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DA2411C-D916-7A41-B15C-C0506FF1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246B6C2-3D43-8B4A-9604-F1582A6D5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A10A7C-929D-4E41-9FCA-D46BB53E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02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EF2CB1-D79A-3749-B1E7-68AE5F0D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649B3D-2EE3-C54F-833B-C2782812C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B6C54A4-90CA-974A-805C-6286157BC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525B9BD-2EF7-C145-861E-9B616EA58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D42F8B8-6E2A-A94A-89FB-FE6FE73FD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7C40DF9-9ABC-3D41-8003-FFF9E11C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E91467B-0F5E-3D43-A232-4BF25ACF5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A678B78-0DA6-864F-BF92-C59D0FCD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27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BB6439-603C-9747-B6DD-F79F594B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3192E5-95AF-C14E-BEB2-5A35909A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2EA8AD4-3B0D-C942-A527-41CE3A59A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2DB0153-3305-8846-B699-43A76A3A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255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16535F5-1F64-7A4A-8B88-57C86C73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3E90848-25B0-9E42-895E-E5296467A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3B5616-48C2-904C-9A49-E9127DFB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50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2F8FE8-0E15-8041-BE29-86B099D9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FE22A1-5021-7E4A-9C7F-B884B81C0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F05D6CF-D52A-4143-8CA9-D3B8D42E2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35C1F70-EF71-204A-8084-3283D83DB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9C99A17-87BB-1D4F-9610-6F089DACF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18D3B07-CA48-9840-8187-E5E8D2D1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26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3BB6DF-6E16-EB4B-A3EE-ACF50DF6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4E6A7C0-FAA4-F54A-A217-837B31AB9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26FED74-1DA6-9441-A2C5-EBA42F895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020C358-8964-9442-B37F-846513E32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82A452E-29C1-5B43-85B4-C65A1C25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0B298C7-0CE3-A044-89A8-1920ED69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423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09712BB-838F-064E-B2CE-A5BB8162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0CF7A5-FDA8-1547-8B5C-0BB5B0BEF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2ABB29-C8E6-F04D-A06B-63ABAE23A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85E6F7-5DE9-8149-B0C0-76B2441CA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15736C-9337-964D-90FE-A13E0C0E3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09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svg"/><Relationship Id="rId18" Type="http://schemas.openxmlformats.org/officeDocument/2006/relationships/image" Target="../media/image14.png"/><Relationship Id="rId3" Type="http://schemas.openxmlformats.org/officeDocument/2006/relationships/diagramData" Target="../diagrams/data1.xml"/><Relationship Id="rId21" Type="http://schemas.openxmlformats.org/officeDocument/2006/relationships/image" Target="../media/image26.svg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17" Type="http://schemas.openxmlformats.org/officeDocument/2006/relationships/image" Target="../media/image24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3.svg"/><Relationship Id="rId10" Type="http://schemas.openxmlformats.org/officeDocument/2006/relationships/image" Target="../media/image20.png"/><Relationship Id="rId19" Type="http://schemas.openxmlformats.org/officeDocument/2006/relationships/image" Target="../media/image25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sv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pitalscoalition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Kuva 35">
            <a:extLst>
              <a:ext uri="{FF2B5EF4-FFF2-40B4-BE49-F238E27FC236}">
                <a16:creationId xmlns:a16="http://schemas.microsoft.com/office/drawing/2014/main" id="{BCF61FC5-8CF6-A64E-874D-C6728FD2B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28" t="30605" b="-1"/>
          <a:stretch/>
        </p:blipFill>
        <p:spPr>
          <a:xfrm>
            <a:off x="9723819" y="2218627"/>
            <a:ext cx="2548390" cy="4661602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8A405CF7-DF4B-F14C-9E86-582CF9AEC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701" b="62942"/>
          <a:stretch/>
        </p:blipFill>
        <p:spPr>
          <a:xfrm>
            <a:off x="8635544" y="-175501"/>
            <a:ext cx="2175918" cy="2813770"/>
          </a:xfrm>
          <a:prstGeom prst="rect">
            <a:avLst/>
          </a:prstGeom>
        </p:spPr>
      </p:pic>
      <p:pic>
        <p:nvPicPr>
          <p:cNvPr id="38" name="Kuva 37">
            <a:extLst>
              <a:ext uri="{FF2B5EF4-FFF2-40B4-BE49-F238E27FC236}">
                <a16:creationId xmlns:a16="http://schemas.microsoft.com/office/drawing/2014/main" id="{F73F9EC8-E065-F842-A3AE-26DED250A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03" y="508000"/>
            <a:ext cx="2540990" cy="1429307"/>
          </a:xfrm>
          <a:prstGeom prst="rect">
            <a:avLst/>
          </a:prstGeom>
        </p:spPr>
      </p:pic>
      <p:sp>
        <p:nvSpPr>
          <p:cNvPr id="13" name="Otsikko 8">
            <a:extLst>
              <a:ext uri="{FF2B5EF4-FFF2-40B4-BE49-F238E27FC236}">
                <a16:creationId xmlns:a16="http://schemas.microsoft.com/office/drawing/2014/main" id="{FA923A3C-51FC-2F44-A45E-BB78E1889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759" y="2636136"/>
            <a:ext cx="8971060" cy="1255791"/>
          </a:xfrm>
        </p:spPr>
        <p:txBody>
          <a:bodyPr>
            <a:normAutofit/>
          </a:bodyPr>
          <a:lstStyle/>
          <a:p>
            <a:pPr algn="l"/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Ekosysteemitilinpito organisaatioissa?</a:t>
            </a:r>
          </a:p>
        </p:txBody>
      </p:sp>
      <p:sp>
        <p:nvSpPr>
          <p:cNvPr id="15" name="Alaotsikko 11">
            <a:extLst>
              <a:ext uri="{FF2B5EF4-FFF2-40B4-BE49-F238E27FC236}">
                <a16:creationId xmlns:a16="http://schemas.microsoft.com/office/drawing/2014/main" id="{85F7E798-91AB-FD4D-953B-5A4CC987C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759" y="4081758"/>
            <a:ext cx="8971060" cy="193784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fi-FI" sz="2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Hiili- ja luontojalanjälki tuloslaskelmassa</a:t>
            </a:r>
          </a:p>
          <a:p>
            <a:pPr algn="l"/>
            <a:endParaRPr lang="fi-FI" sz="29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  <a:p>
            <a:pPr algn="l"/>
            <a:r>
              <a:rPr lang="fi-FI" sz="2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Sami El Geneidy</a:t>
            </a:r>
          </a:p>
          <a:p>
            <a:pPr algn="l"/>
            <a:r>
              <a:rPr lang="fi-FI" sz="2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Väitöskirjatutkija - Yritysten ympäristöjohtaminen</a:t>
            </a:r>
          </a:p>
          <a:p>
            <a:pPr algn="l"/>
            <a:r>
              <a:rPr lang="fi-FI" sz="29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Resurssiviisausyhteisö, Jyväskylän yliopiston kauppakorkeakoulu</a:t>
            </a:r>
          </a:p>
          <a:p>
            <a:pPr algn="l"/>
            <a:endParaRPr lang="fi-FI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118C1AE-A20D-5C4D-9799-8CFC5FE26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7446" y="-20547"/>
            <a:ext cx="3304554" cy="249591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573592D-75F3-2B46-B458-82E5F20B9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4575" y="2269343"/>
            <a:ext cx="2748348" cy="403142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4F7A429-59C6-456F-931C-1D8697E3C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12" y="838400"/>
            <a:ext cx="1078629" cy="7980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CA008F4-CE77-4FFC-B61F-D9E717A77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1830" y="809005"/>
            <a:ext cx="2285714" cy="835048"/>
          </a:xfrm>
          <a:prstGeom prst="rect">
            <a:avLst/>
          </a:prstGeom>
        </p:spPr>
      </p:pic>
      <p:sp>
        <p:nvSpPr>
          <p:cNvPr id="12" name="Alaotsikko 2">
            <a:extLst>
              <a:ext uri="{FF2B5EF4-FFF2-40B4-BE49-F238E27FC236}">
                <a16:creationId xmlns:a16="http://schemas.microsoft.com/office/drawing/2014/main" id="{8B095250-2C0F-4AD4-AC3D-F248E6282F24}"/>
              </a:ext>
            </a:extLst>
          </p:cNvPr>
          <p:cNvSpPr txBox="1">
            <a:spLocks/>
          </p:cNvSpPr>
          <p:nvPr/>
        </p:nvSpPr>
        <p:spPr>
          <a:xfrm>
            <a:off x="419245" y="197443"/>
            <a:ext cx="8652339" cy="836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b="1" dirty="0">
                <a:solidFill>
                  <a:srgbClr val="212529"/>
                </a:solidFill>
                <a:latin typeface="Roboto" panose="02000000000000000000" pitchFamily="2" charset="0"/>
              </a:rPr>
              <a:t>Kohti ekosysteemitilinpidon toimijaverkostoa? Scandic </a:t>
            </a:r>
            <a:r>
              <a:rPr lang="fi-FI" sz="1600" b="1" dirty="0" err="1">
                <a:solidFill>
                  <a:srgbClr val="212529"/>
                </a:solidFill>
                <a:latin typeface="Roboto" panose="02000000000000000000" pitchFamily="2" charset="0"/>
              </a:rPr>
              <a:t>Simonkenttä</a:t>
            </a:r>
            <a:r>
              <a:rPr lang="fi-FI" sz="1600" b="1" dirty="0">
                <a:solidFill>
                  <a:srgbClr val="212529"/>
                </a:solidFill>
                <a:latin typeface="Roboto" panose="02000000000000000000" pitchFamily="2" charset="0"/>
              </a:rPr>
              <a:t> 14.6.2022, Helsinki</a:t>
            </a:r>
            <a:endParaRPr lang="fi-FI" sz="2000" b="1" dirty="0">
              <a:solidFill>
                <a:srgbClr val="395152"/>
              </a:solidFill>
              <a:latin typeface="Montserrat" pitchFamily="2" charset="77"/>
            </a:endParaRPr>
          </a:p>
        </p:txBody>
      </p:sp>
      <p:sp>
        <p:nvSpPr>
          <p:cNvPr id="4" name="Tekstiruutu 20">
            <a:extLst>
              <a:ext uri="{FF2B5EF4-FFF2-40B4-BE49-F238E27FC236}">
                <a16:creationId xmlns:a16="http://schemas.microsoft.com/office/drawing/2014/main" id="{51EAA3F2-4CC7-1E2D-29CB-A0A83BA75461}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| 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EE5B76-C0C0-49A3-A302-E73A479C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7382" y="727512"/>
            <a:ext cx="1209313" cy="7859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CD8BBD4-8224-4D5D-910D-650ED2024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2759" y="5788767"/>
            <a:ext cx="22986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400" dirty="0">
                <a:solidFill>
                  <a:srgbClr val="FF0000"/>
                </a:solidFill>
                <a:latin typeface="Aleo"/>
                <a:cs typeface="Helvetica"/>
              </a:rPr>
              <a:t>JYU.</a:t>
            </a:r>
            <a:r>
              <a:rPr lang="fi-FI" altLang="fi-FI" sz="2400" dirty="0">
                <a:latin typeface="Aleo" charset="0"/>
                <a:ea typeface="Calibri" panose="020F0502020204030204" pitchFamily="34" charset="0"/>
              </a:rPr>
              <a:t>WISDOM</a:t>
            </a:r>
            <a:endParaRPr lang="fi-FI" altLang="fi-FI" sz="1000" dirty="0"/>
          </a:p>
        </p:txBody>
      </p:sp>
    </p:spTree>
    <p:extLst>
      <p:ext uri="{BB962C8B-B14F-4D97-AF65-F5344CB8AC3E}">
        <p14:creationId xmlns:p14="http://schemas.microsoft.com/office/powerpoint/2010/main" val="282026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50756-4AC3-4CDE-965B-FCBD17D4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13" y="188258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Luontojalanjälki 1/2</a:t>
            </a:r>
            <a:endParaRPr lang="fi-FI" sz="4000" b="1" dirty="0"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63811-1248-4617-A9A8-268A62A7591C}"/>
              </a:ext>
            </a:extLst>
          </p:cNvPr>
          <p:cNvSpPr txBox="1"/>
          <p:nvPr/>
        </p:nvSpPr>
        <p:spPr>
          <a:xfrm>
            <a:off x="-84088" y="1487934"/>
            <a:ext cx="2739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>
                <a:latin typeface="Montserrat" panose="00000500000000000000" pitchFamily="2" charset="0"/>
              </a:rPr>
              <a:t>Kulutuksen </a:t>
            </a:r>
            <a:br>
              <a:rPr lang="fi-FI" sz="2000" b="1" dirty="0">
                <a:latin typeface="Montserrat" panose="00000500000000000000" pitchFamily="2" charset="0"/>
              </a:rPr>
            </a:br>
            <a:r>
              <a:rPr lang="fi-FI" sz="2000" b="1" dirty="0">
                <a:latin typeface="Montserrat" panose="00000500000000000000" pitchFamily="2" charset="0"/>
              </a:rPr>
              <a:t>määrä</a:t>
            </a:r>
          </a:p>
        </p:txBody>
      </p:sp>
      <p:graphicFrame>
        <p:nvGraphicFramePr>
          <p:cNvPr id="12" name="Content Placeholder 1" descr="Luontokadon viisi ajuria: maan- ja vedenkäyttö, luonnonvarojen suora hyödyntäminen, ilmastonmuutos, saasteet, haitalliset vieraslajit">
            <a:extLst>
              <a:ext uri="{FF2B5EF4-FFF2-40B4-BE49-F238E27FC236}">
                <a16:creationId xmlns:a16="http://schemas.microsoft.com/office/drawing/2014/main" id="{B83998B0-CFFF-4199-A3F1-75E5779BE6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276972"/>
              </p:ext>
            </p:extLst>
          </p:nvPr>
        </p:nvGraphicFramePr>
        <p:xfrm>
          <a:off x="1543074" y="2299321"/>
          <a:ext cx="5482051" cy="3347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D95203A-0DC1-43FB-804B-0E3097BD7694}"/>
              </a:ext>
            </a:extLst>
          </p:cNvPr>
          <p:cNvSpPr txBox="1"/>
          <p:nvPr/>
        </p:nvSpPr>
        <p:spPr>
          <a:xfrm>
            <a:off x="2760867" y="1549878"/>
            <a:ext cx="3335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>
                <a:latin typeface="Montserrat" panose="00000500000000000000" pitchFamily="2" charset="0"/>
              </a:rPr>
              <a:t>Ympäristövaikutuksen tyyppi ja määrä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150AED9-4320-4218-8E0F-A7D154AE6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91673" y="2132399"/>
            <a:ext cx="2175763" cy="21757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A4176-E8D1-42A0-A62C-B23456565346}"/>
              </a:ext>
            </a:extLst>
          </p:cNvPr>
          <p:cNvSpPr txBox="1"/>
          <p:nvPr/>
        </p:nvSpPr>
        <p:spPr>
          <a:xfrm>
            <a:off x="6096000" y="1594351"/>
            <a:ext cx="3336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>
                <a:latin typeface="Montserrat" panose="00000500000000000000" pitchFamily="2" charset="0"/>
              </a:rPr>
              <a:t>Ympäristövaikutuksen sijainti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74BAB7-F094-4EB8-BAD4-80423F4B47F1}"/>
              </a:ext>
            </a:extLst>
          </p:cNvPr>
          <p:cNvSpPr txBox="1"/>
          <p:nvPr/>
        </p:nvSpPr>
        <p:spPr>
          <a:xfrm>
            <a:off x="9020690" y="1337538"/>
            <a:ext cx="3254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>
                <a:latin typeface="Montserrat" panose="00000500000000000000" pitchFamily="2" charset="0"/>
              </a:rPr>
              <a:t>Ympäristövaikutuksen haitta luonnon monimuotoisuudelle  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AA544F6-EF28-43A7-8629-3114E3F73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94327" y="3008329"/>
            <a:ext cx="914400" cy="9144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09F2B568-3D0C-4A89-BFA5-9D64AA522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4023" y="2756834"/>
            <a:ext cx="523220" cy="523220"/>
          </a:xfrm>
          <a:prstGeom prst="ellipse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A873127-949C-4CE5-B8A0-B8A084F84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29913" y="2401490"/>
            <a:ext cx="523221" cy="523221"/>
          </a:xfrm>
          <a:prstGeom prst="ellipse">
            <a:avLst/>
          </a:pr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63BD69E-D3F2-43F3-9027-08E064A58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05804" y="2756833"/>
            <a:ext cx="523221" cy="523221"/>
          </a:xfrm>
          <a:prstGeom prst="ellipse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E11782F-83E6-46BA-B6F2-744E5DC91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4023" y="3713440"/>
            <a:ext cx="523220" cy="523220"/>
          </a:xfrm>
          <a:prstGeom prst="ellipse">
            <a:avLst/>
          </a:prstGeom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8C08582-F27E-407C-ADEB-D3495C3F7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05803" y="3713438"/>
            <a:ext cx="523221" cy="523221"/>
          </a:xfrm>
          <a:prstGeom prst="ellipse">
            <a:avLst/>
          </a:pr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78DE4C-066B-4CF9-8251-6EDE85FAC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10818" y="2462988"/>
            <a:ext cx="1022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solidFill>
                  <a:schemeClr val="accent1"/>
                </a:solidFill>
                <a:latin typeface="Montserrat" panose="00000500000000000000" pitchFamily="2" charset="0"/>
              </a:rPr>
              <a:t>kg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28FB87-9CE9-4ED5-98D6-3B1A5FC26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7395" y="3541544"/>
            <a:ext cx="207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solidFill>
                  <a:schemeClr val="accent1"/>
                </a:solidFill>
                <a:latin typeface="Montserrat" panose="00000500000000000000" pitchFamily="2" charset="0"/>
              </a:rPr>
              <a:t>MWh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B56238-2B7F-47BF-855E-5F62EF8B7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0397" y="2321004"/>
            <a:ext cx="1022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00" dirty="0">
                <a:solidFill>
                  <a:schemeClr val="accent1"/>
                </a:solidFill>
                <a:latin typeface="Montserrat" panose="00000500000000000000" pitchFamily="2" charset="0"/>
              </a:rPr>
              <a:t>€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68362B-0AB1-4B77-9042-037C98E5E496}"/>
              </a:ext>
            </a:extLst>
          </p:cNvPr>
          <p:cNvSpPr txBox="1"/>
          <p:nvPr/>
        </p:nvSpPr>
        <p:spPr>
          <a:xfrm>
            <a:off x="5625131" y="5779873"/>
            <a:ext cx="648461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i-FI" sz="2000" dirty="0">
                <a:latin typeface="Montserrat" panose="00000500000000000000" pitchFamily="2" charset="0"/>
              </a:rPr>
              <a:t>Potentiaalisen lajikadon määrä (</a:t>
            </a:r>
            <a:r>
              <a:rPr lang="fi-FI" sz="2000" dirty="0" err="1">
                <a:latin typeface="Montserrat" panose="00000500000000000000" pitchFamily="2" charset="0"/>
              </a:rPr>
              <a:t>potentially</a:t>
            </a:r>
            <a:r>
              <a:rPr lang="fi-FI" sz="2000" dirty="0">
                <a:latin typeface="Montserrat" panose="00000500000000000000" pitchFamily="2" charset="0"/>
              </a:rPr>
              <a:t> </a:t>
            </a:r>
            <a:r>
              <a:rPr lang="fi-FI" sz="2000" dirty="0" err="1">
                <a:latin typeface="Montserrat" panose="00000500000000000000" pitchFamily="2" charset="0"/>
              </a:rPr>
              <a:t>disappeared</a:t>
            </a:r>
            <a:r>
              <a:rPr lang="fi-FI" sz="2000" dirty="0">
                <a:latin typeface="Montserrat" panose="00000500000000000000" pitchFamily="2" charset="0"/>
              </a:rPr>
              <a:t> </a:t>
            </a:r>
            <a:r>
              <a:rPr lang="fi-FI" sz="2000" dirty="0" err="1">
                <a:latin typeface="Montserrat" panose="00000500000000000000" pitchFamily="2" charset="0"/>
              </a:rPr>
              <a:t>fraction</a:t>
            </a:r>
            <a:r>
              <a:rPr lang="fi-FI" sz="2000" dirty="0">
                <a:latin typeface="Montserrat" panose="00000500000000000000" pitchFamily="2" charset="0"/>
              </a:rPr>
              <a:t> of </a:t>
            </a:r>
            <a:r>
              <a:rPr lang="fi-FI" sz="2000" dirty="0" err="1">
                <a:latin typeface="Montserrat" panose="00000500000000000000" pitchFamily="2" charset="0"/>
              </a:rPr>
              <a:t>species</a:t>
            </a:r>
            <a:r>
              <a:rPr lang="fi-FI" sz="2000" dirty="0">
                <a:latin typeface="Montserrat" panose="00000500000000000000" pitchFamily="2" charset="0"/>
              </a:rPr>
              <a:t>, PDF)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i-FI" sz="2000" dirty="0">
                <a:latin typeface="Montserrat" panose="00000500000000000000" pitchFamily="2" charset="0"/>
              </a:rPr>
              <a:t>Luontotyyppihehtaari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B8B646-52D7-43E3-9EAA-41639B3FF6FF}"/>
              </a:ext>
            </a:extLst>
          </p:cNvPr>
          <p:cNvSpPr txBox="1"/>
          <p:nvPr/>
        </p:nvSpPr>
        <p:spPr>
          <a:xfrm>
            <a:off x="6996714" y="5320407"/>
            <a:ext cx="4047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>
                <a:latin typeface="Montserrat" panose="00000500000000000000" pitchFamily="2" charset="0"/>
              </a:rPr>
              <a:t>Luontojalanjäljen yksiköt</a:t>
            </a:r>
          </a:p>
        </p:txBody>
      </p:sp>
      <p:sp>
        <p:nvSpPr>
          <p:cNvPr id="43" name="Tekstiruutu 20">
            <a:extLst>
              <a:ext uri="{FF2B5EF4-FFF2-40B4-BE49-F238E27FC236}">
                <a16:creationId xmlns:a16="http://schemas.microsoft.com/office/drawing/2014/main" id="{AD36BF06-0B3E-48F6-B642-9D2ECF08E2AC}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| 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5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5CDE5D8-DBC2-4580-B91D-6BAFCC638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1D98AFE-BD1D-4731-8D59-4F5B1BC99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8133F64-7553-4E88-AE35-452D15D53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8689FC3-E4B5-4DDF-9960-52A370E2D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049EF2A-913C-4859-9F34-DFB40ECF7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4E61E11-571F-4862-ACA0-C2AE61389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717CCB0-C0D1-4D60-826D-07C7213A8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E812C18-E81B-475C-B603-CBEEBC012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8FBA970-E0FD-45AF-A6C2-2A5127F6A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9F7C7AE-883F-48C2-8772-1D77C6758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2" grpId="0">
        <p:bldSub>
          <a:bldDgm/>
        </p:bldSub>
      </p:bldGraphic>
      <p:bldP spid="13" grpId="0"/>
      <p:bldP spid="16" grpId="0"/>
      <p:bldP spid="24" grpId="0"/>
      <p:bldP spid="32" grpId="0"/>
      <p:bldP spid="33" grpId="0"/>
      <p:bldP spid="34" grpId="0"/>
      <p:bldP spid="37" grpId="0" animBg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772B04F6-B78F-4C4B-9EE9-536CC9F1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Luontojalanjälki 2/2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F3B37F-FB68-0D43-B48A-2530AFE44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dirty="0">
                <a:latin typeface="Montserrat" panose="00000500000000000000" pitchFamily="2" charset="0"/>
              </a:rPr>
              <a:t>Luontojalanjäljen neljä osaa</a:t>
            </a:r>
          </a:p>
          <a:p>
            <a:pPr lvl="1"/>
            <a:r>
              <a:rPr lang="fi-FI" sz="2000" dirty="0">
                <a:latin typeface="Montserrat" panose="00000500000000000000" pitchFamily="2" charset="0"/>
              </a:rPr>
              <a:t>Kulutuksen määrä</a:t>
            </a:r>
          </a:p>
          <a:p>
            <a:pPr lvl="1"/>
            <a:r>
              <a:rPr lang="fi-FI" sz="2000" dirty="0">
                <a:latin typeface="Montserrat" panose="00000500000000000000" pitchFamily="2" charset="0"/>
              </a:rPr>
              <a:t>Ympäristövaikutuksen tyyppi ja määrä</a:t>
            </a:r>
          </a:p>
          <a:p>
            <a:pPr lvl="2"/>
            <a:r>
              <a:rPr lang="fi-FI" dirty="0">
                <a:latin typeface="Montserrat" panose="00000500000000000000" pitchFamily="2" charset="0"/>
              </a:rPr>
              <a:t>Luontokadon viisi ajuria: Maan- ja vedenkäyttö, luonnonvarojen suora hyödyntäminen, ilmastonmuutos, saasteet, haitalliset vieraslajit</a:t>
            </a:r>
          </a:p>
          <a:p>
            <a:pPr lvl="1"/>
            <a:r>
              <a:rPr lang="fi-FI" sz="2000" dirty="0">
                <a:latin typeface="Montserrat" panose="00000500000000000000" pitchFamily="2" charset="0"/>
              </a:rPr>
              <a:t>Ympäristövaikutuksen sijainti</a:t>
            </a:r>
          </a:p>
          <a:p>
            <a:pPr lvl="1"/>
            <a:r>
              <a:rPr lang="fi-FI" sz="2000" dirty="0">
                <a:latin typeface="Montserrat" panose="00000500000000000000" pitchFamily="2" charset="0"/>
              </a:rPr>
              <a:t>Ympäristövaikutuksen haitta luonnon monimuotoisuudelle</a:t>
            </a:r>
            <a:br>
              <a:rPr lang="fi-FI" sz="2000" dirty="0">
                <a:latin typeface="Montserrat" panose="00000500000000000000" pitchFamily="2" charset="0"/>
              </a:rPr>
            </a:br>
            <a:endParaRPr lang="fi-FI" sz="2000" dirty="0">
              <a:latin typeface="Montserrat" panose="00000500000000000000" pitchFamily="2" charset="0"/>
            </a:endParaRPr>
          </a:p>
          <a:p>
            <a:r>
              <a:rPr lang="fi-FI" sz="2000" dirty="0">
                <a:latin typeface="Montserrat" panose="00000500000000000000" pitchFamily="2" charset="0"/>
              </a:rPr>
              <a:t>Luontojalanjäljen yksiköitä</a:t>
            </a:r>
          </a:p>
          <a:p>
            <a:pPr lvl="1"/>
            <a:r>
              <a:rPr lang="fi-FI" sz="2000" dirty="0">
                <a:latin typeface="Montserrat" panose="00000500000000000000" pitchFamily="2" charset="0"/>
              </a:rPr>
              <a:t>Potentiaalisen lajikadon määrä </a:t>
            </a:r>
            <a:br>
              <a:rPr lang="fi-FI" sz="2000" dirty="0">
                <a:latin typeface="Montserrat" panose="00000500000000000000" pitchFamily="2" charset="0"/>
              </a:rPr>
            </a:br>
            <a:r>
              <a:rPr lang="fi-FI" sz="2000" dirty="0">
                <a:latin typeface="Montserrat" panose="00000500000000000000" pitchFamily="2" charset="0"/>
              </a:rPr>
              <a:t>(</a:t>
            </a:r>
            <a:r>
              <a:rPr lang="fi-FI" sz="2000" dirty="0" err="1">
                <a:latin typeface="Montserrat" panose="00000500000000000000" pitchFamily="2" charset="0"/>
              </a:rPr>
              <a:t>potentially</a:t>
            </a:r>
            <a:r>
              <a:rPr lang="fi-FI" sz="2000" dirty="0">
                <a:latin typeface="Montserrat" panose="00000500000000000000" pitchFamily="2" charset="0"/>
              </a:rPr>
              <a:t> </a:t>
            </a:r>
            <a:r>
              <a:rPr lang="fi-FI" sz="2000" dirty="0" err="1">
                <a:latin typeface="Montserrat" panose="00000500000000000000" pitchFamily="2" charset="0"/>
              </a:rPr>
              <a:t>disappeared</a:t>
            </a:r>
            <a:r>
              <a:rPr lang="fi-FI" sz="2000" dirty="0">
                <a:latin typeface="Montserrat" panose="00000500000000000000" pitchFamily="2" charset="0"/>
              </a:rPr>
              <a:t> </a:t>
            </a:r>
            <a:r>
              <a:rPr lang="fi-FI" sz="2000" dirty="0" err="1">
                <a:latin typeface="Montserrat" panose="00000500000000000000" pitchFamily="2" charset="0"/>
              </a:rPr>
              <a:t>fraction</a:t>
            </a:r>
            <a:r>
              <a:rPr lang="fi-FI" sz="2000" dirty="0">
                <a:latin typeface="Montserrat" panose="00000500000000000000" pitchFamily="2" charset="0"/>
              </a:rPr>
              <a:t> of </a:t>
            </a:r>
            <a:r>
              <a:rPr lang="fi-FI" sz="2000" dirty="0" err="1">
                <a:latin typeface="Montserrat" panose="00000500000000000000" pitchFamily="2" charset="0"/>
              </a:rPr>
              <a:t>species</a:t>
            </a:r>
            <a:r>
              <a:rPr lang="fi-FI" sz="2000" dirty="0">
                <a:latin typeface="Montserrat" panose="00000500000000000000" pitchFamily="2" charset="0"/>
              </a:rPr>
              <a:t>, PDF)</a:t>
            </a:r>
          </a:p>
          <a:p>
            <a:pPr lvl="1"/>
            <a:r>
              <a:rPr lang="fi-FI" sz="2000" dirty="0">
                <a:latin typeface="Montserrat" panose="00000500000000000000" pitchFamily="2" charset="0"/>
              </a:rPr>
              <a:t>Keskimääräinen lajirunsaus (</a:t>
            </a:r>
            <a:r>
              <a:rPr lang="fi-FI" sz="2000" dirty="0" err="1">
                <a:latin typeface="Montserrat" panose="00000500000000000000" pitchFamily="2" charset="0"/>
              </a:rPr>
              <a:t>mean</a:t>
            </a:r>
            <a:r>
              <a:rPr lang="fi-FI" sz="2000" dirty="0">
                <a:latin typeface="Montserrat" panose="00000500000000000000" pitchFamily="2" charset="0"/>
              </a:rPr>
              <a:t> </a:t>
            </a:r>
            <a:r>
              <a:rPr lang="fi-FI" sz="2000" dirty="0" err="1">
                <a:latin typeface="Montserrat" panose="00000500000000000000" pitchFamily="2" charset="0"/>
              </a:rPr>
              <a:t>species</a:t>
            </a:r>
            <a:r>
              <a:rPr lang="fi-FI" sz="2000" dirty="0">
                <a:latin typeface="Montserrat" panose="00000500000000000000" pitchFamily="2" charset="0"/>
              </a:rPr>
              <a:t> </a:t>
            </a:r>
            <a:r>
              <a:rPr lang="fi-FI" sz="2000" dirty="0" err="1">
                <a:latin typeface="Montserrat" panose="00000500000000000000" pitchFamily="2" charset="0"/>
              </a:rPr>
              <a:t>abundance</a:t>
            </a:r>
            <a:r>
              <a:rPr lang="fi-FI" sz="2000" dirty="0">
                <a:latin typeface="Montserrat" panose="00000500000000000000" pitchFamily="2" charset="0"/>
              </a:rPr>
              <a:t>, MSA)</a:t>
            </a:r>
          </a:p>
          <a:p>
            <a:pPr lvl="1"/>
            <a:r>
              <a:rPr lang="fi-FI" sz="2000" dirty="0">
                <a:latin typeface="Montserrat" panose="00000500000000000000" pitchFamily="2" charset="0"/>
              </a:rPr>
              <a:t>Luontotyyppihehtaari</a:t>
            </a:r>
            <a:endParaRPr lang="fi-FI" sz="2000" b="0" i="0" dirty="0">
              <a:solidFill>
                <a:srgbClr val="333333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FA0B7BF-2F9F-473E-9FA1-DA063E3F1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792" y="6104382"/>
            <a:ext cx="1371600" cy="77266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7EC23AA-AFCF-45BB-81CC-1D20E8ACD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45" y="6197041"/>
            <a:ext cx="826949" cy="61184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F399894-A116-45C7-870E-7EDA953E8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325" y="6156845"/>
            <a:ext cx="1904762" cy="695873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5119FC99-5326-4F23-AE9F-6342828F1393}"/>
              </a:ext>
            </a:extLst>
          </p:cNvPr>
          <p:cNvSpPr txBox="1"/>
          <p:nvPr/>
        </p:nvSpPr>
        <p:spPr>
          <a:xfrm>
            <a:off x="5269125" y="6192619"/>
            <a:ext cx="151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(Lisää oma logo tähän)</a:t>
            </a:r>
          </a:p>
        </p:txBody>
      </p:sp>
      <p:sp>
        <p:nvSpPr>
          <p:cNvPr id="3" name="Tekstiruutu 20">
            <a:extLst>
              <a:ext uri="{FF2B5EF4-FFF2-40B4-BE49-F238E27FC236}">
                <a16:creationId xmlns:a16="http://schemas.microsoft.com/office/drawing/2014/main" id="{F93C5B53-4F48-26CA-CE63-EC9DBAB63EB5}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| 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2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B6E4-CFF2-4EB8-8839-27AC8D0A4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73" y="338120"/>
            <a:ext cx="11635550" cy="1080542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Tulevaisuuden tuloslaskelma?</a:t>
            </a:r>
            <a:endParaRPr lang="fi-FI" sz="4000" b="1" dirty="0"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D988A-32D7-443E-9E5C-77DD154B5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04" y="1439673"/>
            <a:ext cx="11635550" cy="1810984"/>
          </a:xfrm>
        </p:spPr>
        <p:txBody>
          <a:bodyPr>
            <a:noAutofit/>
          </a:bodyPr>
          <a:lstStyle/>
          <a:p>
            <a:r>
              <a:rPr lang="fi-FI" sz="2000" dirty="0">
                <a:latin typeface="Montserrat" panose="00000500000000000000" pitchFamily="2" charset="0"/>
              </a:rPr>
              <a:t>Talouskirjanpito on maailman käytetyin päätöksentekoa tukeva informaatiojärjestelmä organisaatioissa</a:t>
            </a:r>
          </a:p>
          <a:p>
            <a:r>
              <a:rPr lang="fi-FI" sz="2000" dirty="0">
                <a:latin typeface="Montserrat" panose="00000500000000000000" pitchFamily="2" charset="0"/>
              </a:rPr>
              <a:t>Lähitulevaisuuden tuloslaskelma huomioi hiili- ja luontojalanjäljen</a:t>
            </a:r>
          </a:p>
          <a:p>
            <a:pPr lvl="1"/>
            <a:r>
              <a:rPr lang="fi-FI" sz="2000" dirty="0">
                <a:latin typeface="Montserrat" panose="00000500000000000000" pitchFamily="2" charset="0"/>
              </a:rPr>
              <a:t>Pidemmällä aikavälillä hiili- ja luontojalanjälki vaikuttavat organisaation tulokseen</a:t>
            </a:r>
          </a:p>
          <a:p>
            <a:r>
              <a:rPr lang="fi-FI" sz="2000" dirty="0">
                <a:latin typeface="Montserrat" panose="00000500000000000000" pitchFamily="2" charset="0"/>
                <a:hlinkClick r:id="rId3"/>
              </a:rPr>
              <a:t>Capitals </a:t>
            </a:r>
            <a:r>
              <a:rPr lang="fi-FI" sz="2000" dirty="0" err="1">
                <a:latin typeface="Montserrat" panose="00000500000000000000" pitchFamily="2" charset="0"/>
                <a:hlinkClick r:id="rId3"/>
              </a:rPr>
              <a:t>Coalition</a:t>
            </a:r>
            <a:r>
              <a:rPr lang="fi-FI" sz="2000" dirty="0">
                <a:latin typeface="Montserrat" panose="00000500000000000000" pitchFamily="2" charset="0"/>
              </a:rPr>
              <a:t> edistää ekosysteemitilinpitoa organisaatioissa</a:t>
            </a:r>
          </a:p>
        </p:txBody>
      </p:sp>
      <p:graphicFrame>
        <p:nvGraphicFramePr>
          <p:cNvPr id="5" name="Table 5" descr="Taulukko, jossa on luonnosteltu tulevaisuuden tuloslaskelman rakennetta.">
            <a:extLst>
              <a:ext uri="{FF2B5EF4-FFF2-40B4-BE49-F238E27FC236}">
                <a16:creationId xmlns:a16="http://schemas.microsoft.com/office/drawing/2014/main" id="{C69A39AF-9B72-40FF-8153-798A8BCA0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141221"/>
              </p:ext>
            </p:extLst>
          </p:nvPr>
        </p:nvGraphicFramePr>
        <p:xfrm>
          <a:off x="684662" y="3593313"/>
          <a:ext cx="10822676" cy="306697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05669">
                  <a:extLst>
                    <a:ext uri="{9D8B030D-6E8A-4147-A177-3AD203B41FA5}">
                      <a16:colId xmlns:a16="http://schemas.microsoft.com/office/drawing/2014/main" val="523041275"/>
                    </a:ext>
                  </a:extLst>
                </a:gridCol>
                <a:gridCol w="2705669">
                  <a:extLst>
                    <a:ext uri="{9D8B030D-6E8A-4147-A177-3AD203B41FA5}">
                      <a16:colId xmlns:a16="http://schemas.microsoft.com/office/drawing/2014/main" val="1484317134"/>
                    </a:ext>
                  </a:extLst>
                </a:gridCol>
                <a:gridCol w="2705669">
                  <a:extLst>
                    <a:ext uri="{9D8B030D-6E8A-4147-A177-3AD203B41FA5}">
                      <a16:colId xmlns:a16="http://schemas.microsoft.com/office/drawing/2014/main" val="2908094457"/>
                    </a:ext>
                  </a:extLst>
                </a:gridCol>
                <a:gridCol w="2705669">
                  <a:extLst>
                    <a:ext uri="{9D8B030D-6E8A-4147-A177-3AD203B41FA5}">
                      <a16:colId xmlns:a16="http://schemas.microsoft.com/office/drawing/2014/main" val="1725387535"/>
                    </a:ext>
                  </a:extLst>
                </a:gridCol>
              </a:tblGrid>
              <a:tr h="585993">
                <a:tc>
                  <a:txBody>
                    <a:bodyPr/>
                    <a:lstStyle/>
                    <a:p>
                      <a:endParaRPr lang="fi-FI" sz="20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Montserrat" panose="00000500000000000000" pitchFamily="2" charset="0"/>
                        </a:rPr>
                        <a:t>Rahajalanjälki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Montserrat" panose="00000500000000000000" pitchFamily="2" charset="0"/>
                        </a:rPr>
                        <a:t>Hiilijalanjälki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Montserrat" panose="00000500000000000000" pitchFamily="2" charset="0"/>
                        </a:rPr>
                        <a:t>Luontojalanjälki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681419"/>
                  </a:ext>
                </a:extLst>
              </a:tr>
              <a:tr h="607955">
                <a:tc>
                  <a:txBody>
                    <a:bodyPr/>
                    <a:lstStyle/>
                    <a:p>
                      <a:r>
                        <a:rPr lang="fi-FI" sz="2000" b="1" dirty="0">
                          <a:latin typeface="Montserrat" panose="00000500000000000000" pitchFamily="2" charset="0"/>
                        </a:rPr>
                        <a:t>Tulot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Montserrat" panose="00000500000000000000" pitchFamily="2" charset="0"/>
                        </a:rPr>
                        <a:t>€€€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Montserrat" panose="00000500000000000000" pitchFamily="2" charset="0"/>
                        </a:rPr>
                        <a:t>t </a:t>
                      </a:r>
                      <a:r>
                        <a:rPr lang="fi-FI" sz="2000" dirty="0" err="1">
                          <a:latin typeface="Montserrat" panose="00000500000000000000" pitchFamily="2" charset="0"/>
                        </a:rPr>
                        <a:t>CO₂e</a:t>
                      </a:r>
                      <a:r>
                        <a:rPr lang="fi-FI" sz="2000" dirty="0">
                          <a:latin typeface="Montserrat" panose="00000500000000000000" pitchFamily="2" charset="0"/>
                        </a:rPr>
                        <a:t> (kädenjälki)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Montserrat" panose="00000500000000000000" pitchFamily="2" charset="0"/>
                        </a:rPr>
                        <a:t>PDF (kädenjälki)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612779"/>
                  </a:ext>
                </a:extLst>
              </a:tr>
              <a:tr h="585993">
                <a:tc>
                  <a:txBody>
                    <a:bodyPr/>
                    <a:lstStyle/>
                    <a:p>
                      <a:r>
                        <a:rPr lang="fi-FI" sz="2000" b="1" dirty="0">
                          <a:latin typeface="Montserrat" panose="00000500000000000000" pitchFamily="2" charset="0"/>
                        </a:rPr>
                        <a:t>Kulut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Montserrat" panose="00000500000000000000" pitchFamily="2" charset="0"/>
                        </a:rPr>
                        <a:t>€€€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dirty="0">
                          <a:latin typeface="Montserrat" panose="00000500000000000000" pitchFamily="2" charset="0"/>
                        </a:rPr>
                        <a:t>t </a:t>
                      </a:r>
                      <a:r>
                        <a:rPr lang="fi-FI" sz="2000" dirty="0" err="1">
                          <a:latin typeface="Montserrat" panose="00000500000000000000" pitchFamily="2" charset="0"/>
                        </a:rPr>
                        <a:t>CO₂e</a:t>
                      </a:r>
                      <a:endParaRPr lang="fi-FI" sz="20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Montserrat" panose="00000500000000000000" pitchFamily="2" charset="0"/>
                        </a:rPr>
                        <a:t>PDF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200190"/>
                  </a:ext>
                </a:extLst>
              </a:tr>
              <a:tr h="585993">
                <a:tc>
                  <a:txBody>
                    <a:bodyPr/>
                    <a:lstStyle/>
                    <a:p>
                      <a:r>
                        <a:rPr lang="fi-FI" sz="2000" b="1" dirty="0">
                          <a:latin typeface="Montserrat" panose="00000500000000000000" pitchFamily="2" charset="0"/>
                        </a:rPr>
                        <a:t>Kompensaatiot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Montserrat" panose="00000500000000000000" pitchFamily="2" charset="0"/>
                        </a:rPr>
                        <a:t>€€€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dirty="0">
                          <a:latin typeface="Montserrat" panose="00000500000000000000" pitchFamily="2" charset="0"/>
                        </a:rPr>
                        <a:t>t </a:t>
                      </a:r>
                      <a:r>
                        <a:rPr lang="fi-FI" sz="2000" dirty="0" err="1">
                          <a:latin typeface="Montserrat" panose="00000500000000000000" pitchFamily="2" charset="0"/>
                        </a:rPr>
                        <a:t>CO₂e</a:t>
                      </a:r>
                      <a:endParaRPr lang="fi-FI" sz="20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Montserrat" panose="00000500000000000000" pitchFamily="2" charset="0"/>
                        </a:rPr>
                        <a:t>PDF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054690"/>
                  </a:ext>
                </a:extLst>
              </a:tr>
              <a:tr h="607955">
                <a:tc>
                  <a:txBody>
                    <a:bodyPr/>
                    <a:lstStyle/>
                    <a:p>
                      <a:r>
                        <a:rPr lang="fi-FI" sz="2000" b="1" dirty="0">
                          <a:latin typeface="Montserrat" panose="00000500000000000000" pitchFamily="2" charset="0"/>
                        </a:rPr>
                        <a:t>Nettojalanjälki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Montserrat" panose="00000500000000000000" pitchFamily="2" charset="0"/>
                        </a:rPr>
                        <a:t>Tulot - Kulut - Kompensaatiot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Montserrat" panose="00000500000000000000" pitchFamily="2" charset="0"/>
                        </a:rPr>
                        <a:t>Jalanjälki - Kompensaatiot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Montserrat" panose="00000500000000000000" pitchFamily="2" charset="0"/>
                        </a:rPr>
                        <a:t>Jalanjälki - Kompensaatiot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176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2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FBDB46E9-EDEA-4814-B444-4F85C0CB66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30121" y="2174035"/>
            <a:ext cx="10131757" cy="16633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395152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Miten organisaatioiden tilinpito kytkeytyy kansalliseen ekosysteemitilinpitoon?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35DDE10-EE0E-554F-8ECD-6C8C86417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734" y="-119508"/>
            <a:ext cx="2198152" cy="477859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DE421F6C-21AC-574F-998A-4451440E0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164" y="5729686"/>
            <a:ext cx="1958759" cy="110180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5141A78-0264-5B4C-83B5-9F37D4D3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36229" y="-119508"/>
            <a:ext cx="2198152" cy="4778591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6935B17-3074-F947-9DFB-CEE428B2E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0601" y="6059836"/>
            <a:ext cx="1708376" cy="51187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77461058-C3B6-0340-A29A-535C5E91F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4405" y="6060696"/>
            <a:ext cx="1819653" cy="51445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D22B8B4-CE1F-49DF-9A30-DC46428BF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1770" y="5898248"/>
            <a:ext cx="2093095" cy="764678"/>
          </a:xfrm>
          <a:prstGeom prst="rect">
            <a:avLst/>
          </a:prstGeom>
        </p:spPr>
      </p:pic>
      <p:sp>
        <p:nvSpPr>
          <p:cNvPr id="5" name="Tekstiruutu 20">
            <a:extLst>
              <a:ext uri="{FF2B5EF4-FFF2-40B4-BE49-F238E27FC236}">
                <a16:creationId xmlns:a16="http://schemas.microsoft.com/office/drawing/2014/main" id="{084740AF-9687-D8F9-3D2E-D85B469D7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6114780"/>
            <a:ext cx="613410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 </a:t>
            </a:r>
            <a:endParaRPr lang="fi-FI" sz="1600" dirty="0">
              <a:latin typeface="Montserrat" panose="00000500000000000000" pitchFamily="2" charset="0"/>
            </a:endParaRPr>
          </a:p>
          <a:p>
            <a:r>
              <a:rPr lang="fi-FI" sz="1600" dirty="0">
                <a:latin typeface="Montserrat"/>
              </a:rPr>
              <a:t>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160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8E9810C-CFD1-4AE0-AA10-C748E973B3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Kiitos!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35DDE10-EE0E-554F-8ECD-6C8C86417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734" y="-119508"/>
            <a:ext cx="2198152" cy="477859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DE421F6C-21AC-574F-998A-4451440E0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164" y="5729686"/>
            <a:ext cx="1958759" cy="110180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5141A78-0264-5B4C-83B5-9F37D4D3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36229" y="-119508"/>
            <a:ext cx="2198152" cy="4778591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6935B17-3074-F947-9DFB-CEE428B2E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0601" y="6059836"/>
            <a:ext cx="1708376" cy="51187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77461058-C3B6-0340-A29A-535C5E91F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4405" y="6060696"/>
            <a:ext cx="1819653" cy="51445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D22B8B4-CE1F-49DF-9A30-DC46428BF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1770" y="5898248"/>
            <a:ext cx="2093095" cy="764678"/>
          </a:xfrm>
          <a:prstGeom prst="rect">
            <a:avLst/>
          </a:prstGeom>
        </p:spPr>
      </p:pic>
      <p:sp>
        <p:nvSpPr>
          <p:cNvPr id="5" name="Tekstiruutu 20">
            <a:extLst>
              <a:ext uri="{FF2B5EF4-FFF2-40B4-BE49-F238E27FC236}">
                <a16:creationId xmlns:a16="http://schemas.microsoft.com/office/drawing/2014/main" id="{084740AF-9687-D8F9-3D2E-D85B469D7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6114780"/>
            <a:ext cx="613410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 </a:t>
            </a:r>
            <a:endParaRPr lang="fi-FI" sz="1600" dirty="0">
              <a:latin typeface="Montserrat" panose="00000500000000000000" pitchFamily="2" charset="0"/>
            </a:endParaRPr>
          </a:p>
          <a:p>
            <a:r>
              <a:rPr lang="fi-FI" sz="1600" dirty="0">
                <a:latin typeface="Montserrat"/>
              </a:rPr>
              <a:t>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380810-9C58-427E-A308-31770C36C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5574" y="1668319"/>
            <a:ext cx="3417051" cy="2220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7827E7-9944-4AB4-A146-614CA1E43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00878" y="4322834"/>
            <a:ext cx="3787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4000" dirty="0">
                <a:solidFill>
                  <a:srgbClr val="FF0000"/>
                </a:solidFill>
                <a:latin typeface="Aleo"/>
                <a:cs typeface="Helvetica"/>
              </a:rPr>
              <a:t>JYU.</a:t>
            </a:r>
            <a:r>
              <a:rPr lang="fi-FI" altLang="fi-FI" sz="4000" dirty="0">
                <a:latin typeface="Aleo" charset="0"/>
                <a:ea typeface="Calibri" panose="020F0502020204030204" pitchFamily="34" charset="0"/>
              </a:rPr>
              <a:t>WISDOM</a:t>
            </a:r>
            <a:endParaRPr lang="fi-FI" altLang="fi-FI" sz="4000" dirty="0"/>
          </a:p>
        </p:txBody>
      </p:sp>
    </p:spTree>
    <p:extLst>
      <p:ext uri="{BB962C8B-B14F-4D97-AF65-F5344CB8AC3E}">
        <p14:creationId xmlns:p14="http://schemas.microsoft.com/office/powerpoint/2010/main" val="3157618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4AA3914AEF08B46B5748BAD0C9343D1" ma:contentTypeVersion="12" ma:contentTypeDescription="Luo uusi asiakirja." ma:contentTypeScope="" ma:versionID="dad1d199a788a2cfc67a3335c2c1394d">
  <xsd:schema xmlns:xsd="http://www.w3.org/2001/XMLSchema" xmlns:xs="http://www.w3.org/2001/XMLSchema" xmlns:p="http://schemas.microsoft.com/office/2006/metadata/properties" xmlns:ns2="40a89f8e-2002-4b92-9e39-307302374348" xmlns:ns3="b789af2a-8775-471c-b549-654095ec777f" targetNamespace="http://schemas.microsoft.com/office/2006/metadata/properties" ma:root="true" ma:fieldsID="18ba2de84fc51442f682dc56bbad95e9" ns2:_="" ns3:_="">
    <xsd:import namespace="40a89f8e-2002-4b92-9e39-307302374348"/>
    <xsd:import namespace="b789af2a-8775-471c-b549-654095ec77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89f8e-2002-4b92-9e39-3073023743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Kuvien tunnisteet" ma:readOnly="false" ma:fieldId="{5cf76f15-5ced-4ddc-b409-7134ff3c332f}" ma:taxonomyMulti="true" ma:sspId="f0c6d1fd-3a9d-41b9-87db-5b8f164e01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9af2a-8775-471c-b549-654095ec77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4f2b4bf-e1d0-4a8a-8534-b9b53314324c}" ma:internalName="TaxCatchAll" ma:showField="CatchAllData" ma:web="b789af2a-8775-471c-b549-654095ec77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a89f8e-2002-4b92-9e39-307302374348">
      <Terms xmlns="http://schemas.microsoft.com/office/infopath/2007/PartnerControls"/>
    </lcf76f155ced4ddcb4097134ff3c332f>
    <TaxCatchAll xmlns="b789af2a-8775-471c-b549-654095ec777f" xsi:nil="true"/>
    <SharedWithUsers xmlns="b789af2a-8775-471c-b549-654095ec777f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3D57D0-0B2A-4B7E-8953-9ABF447183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a89f8e-2002-4b92-9e39-307302374348"/>
    <ds:schemaRef ds:uri="b789af2a-8775-471c-b549-654095ec77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B638F7-20E7-485E-AC8D-E3494DE85829}">
  <ds:schemaRefs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b789af2a-8775-471c-b549-654095ec777f"/>
    <ds:schemaRef ds:uri="40a89f8e-2002-4b92-9e39-30730237434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AD8718B-5C09-48FE-9486-234459926C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251</Words>
  <Application>Microsoft Office PowerPoint</Application>
  <PresentationFormat>Laajakuva</PresentationFormat>
  <Paragraphs>73</Paragraphs>
  <Slides>6</Slides>
  <Notes>3</Notes>
  <HiddenSlides>1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4" baseType="lpstr">
      <vt:lpstr>Aleo</vt:lpstr>
      <vt:lpstr>Arial</vt:lpstr>
      <vt:lpstr>Calibri</vt:lpstr>
      <vt:lpstr>Calibri Light</vt:lpstr>
      <vt:lpstr>Montserrat</vt:lpstr>
      <vt:lpstr>Poppins</vt:lpstr>
      <vt:lpstr>Roboto</vt:lpstr>
      <vt:lpstr>Office-teema</vt:lpstr>
      <vt:lpstr>Ekosysteemitilinpito organisaatioissa?</vt:lpstr>
      <vt:lpstr>Luontojalanjälki 1/2</vt:lpstr>
      <vt:lpstr>Luontojalanjälki 2/2</vt:lpstr>
      <vt:lpstr>Tulevaisuuden tuloslaskelma?</vt:lpstr>
      <vt:lpstr>Miten organisaatioiden tilinpito kytkeytyy kansalliseen ekosysteemitilinpitoon?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Kohti ekosysteemitilinpidon toimijaverkostoa (PPT-pohja)</dc:title>
  <dc:creator>Microsoft Office User</dc:creator>
  <cp:lastModifiedBy>Hurskainen Pekka</cp:lastModifiedBy>
  <cp:revision>104</cp:revision>
  <dcterms:created xsi:type="dcterms:W3CDTF">2020-12-08T11:10:52Z</dcterms:created>
  <dcterms:modified xsi:type="dcterms:W3CDTF">2022-06-16T07:49:27Z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0x01010034AA3914AEF08B46B5748BAD0C9343D1</vt:lpwstr>
  </property>
  <property fmtid="{D5CDD505-2E9C-101B-9397-08002B2CF9AE}" pid="3" name="MediaServiceImageTags">
    <vt:lpwstr/>
  </property>
  <property fmtid="{D5CDD505-2E9C-101B-9397-08002B2CF9AE}" pid="4" name="Order">
    <vt:lpwstr>45700.0000000000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